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916" r:id="rId2"/>
    <p:sldId id="985" r:id="rId3"/>
    <p:sldId id="989" r:id="rId4"/>
    <p:sldId id="990" r:id="rId5"/>
    <p:sldId id="992" r:id="rId6"/>
    <p:sldId id="993" r:id="rId7"/>
    <p:sldId id="995" r:id="rId8"/>
    <p:sldId id="994" r:id="rId9"/>
    <p:sldId id="996" r:id="rId10"/>
    <p:sldId id="997" r:id="rId11"/>
    <p:sldId id="998" r:id="rId12"/>
    <p:sldId id="986" r:id="rId13"/>
    <p:sldId id="999" r:id="rId14"/>
  </p:sldIdLst>
  <p:sldSz cx="9144000" cy="6858000" type="screen4x3"/>
  <p:notesSz cx="7102475" cy="102346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1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1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1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1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1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054AC1-A2FA-4549-82A1-30D2A3852249}">
          <p14:sldIdLst>
            <p14:sldId id="916"/>
            <p14:sldId id="985"/>
            <p14:sldId id="989"/>
            <p14:sldId id="990"/>
            <p14:sldId id="992"/>
            <p14:sldId id="993"/>
            <p14:sldId id="995"/>
            <p14:sldId id="994"/>
            <p14:sldId id="996"/>
            <p14:sldId id="997"/>
            <p14:sldId id="998"/>
            <p14:sldId id="986"/>
            <p14:sldId id="999"/>
          </p14:sldIdLst>
        </p14:section>
        <p14:section name="Untitled Section" id="{E80DBD58-C44A-4BE8-84BA-B50D229142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n Bouillon-Pichault" initials="MB-P" lastIdx="2" clrIdx="0"/>
  <p:cmAuthor id="1" name="Bruno Boulanger" initials="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8000"/>
    <a:srgbClr val="FF3300"/>
    <a:srgbClr val="80FF00"/>
    <a:srgbClr val="33CC33"/>
    <a:srgbClr val="DCE6F2"/>
    <a:srgbClr val="BD9E75"/>
    <a:srgbClr val="F5812A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7826" autoAdjust="0"/>
  </p:normalViewPr>
  <p:slideViewPr>
    <p:cSldViewPr>
      <p:cViewPr varScale="1">
        <p:scale>
          <a:sx n="80" d="100"/>
          <a:sy n="80" d="100"/>
        </p:scale>
        <p:origin x="978" y="78"/>
      </p:cViewPr>
      <p:guideLst>
        <p:guide orient="horz" pos="890"/>
        <p:guide pos="1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t" anchorCtr="0" compatLnSpc="1">
            <a:prstTxWarp prst="textNoShape">
              <a:avLst/>
            </a:prstTxWarp>
          </a:bodyPr>
          <a:lstStyle>
            <a:lvl1pPr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21" y="0"/>
            <a:ext cx="3076854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t" anchorCtr="0" compatLnSpc="1">
            <a:prstTxWarp prst="textNoShape">
              <a:avLst/>
            </a:prstTxWarp>
          </a:bodyPr>
          <a:lstStyle>
            <a:lvl1pPr algn="r"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4028"/>
            <a:ext cx="3076855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b" anchorCtr="0" compatLnSpc="1">
            <a:prstTxWarp prst="textNoShape">
              <a:avLst/>
            </a:prstTxWarp>
          </a:bodyPr>
          <a:lstStyle>
            <a:lvl1pPr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21" y="9724028"/>
            <a:ext cx="3076854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b" anchorCtr="0" compatLnSpc="1">
            <a:prstTxWarp prst="textNoShape">
              <a:avLst/>
            </a:prstTxWarp>
          </a:bodyPr>
          <a:lstStyle>
            <a:lvl1pPr algn="r"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fld id="{30E40417-E2B1-49EB-87AA-A9061521E4E1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6793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t" anchorCtr="0" compatLnSpc="1">
            <a:prstTxWarp prst="textNoShape">
              <a:avLst/>
            </a:prstTxWarp>
          </a:bodyPr>
          <a:lstStyle>
            <a:lvl1pPr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819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21" y="0"/>
            <a:ext cx="3076854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t" anchorCtr="0" compatLnSpc="1">
            <a:prstTxWarp prst="textNoShape">
              <a:avLst/>
            </a:prstTxWarp>
          </a:bodyPr>
          <a:lstStyle>
            <a:lvl1pPr algn="r"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819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5175"/>
            <a:ext cx="5122862" cy="384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08" y="4860377"/>
            <a:ext cx="5287877" cy="460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Textformatierung des Masters zu bearbeiten.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819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4028"/>
            <a:ext cx="3076855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b" anchorCtr="0" compatLnSpc="1">
            <a:prstTxWarp prst="textNoShape">
              <a:avLst/>
            </a:prstTxWarp>
          </a:bodyPr>
          <a:lstStyle>
            <a:lvl1pPr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819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21" y="9724028"/>
            <a:ext cx="3076854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b" anchorCtr="0" compatLnSpc="1">
            <a:prstTxWarp prst="textNoShape">
              <a:avLst/>
            </a:prstTxWarp>
          </a:bodyPr>
          <a:lstStyle>
            <a:lvl1pPr algn="r"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fld id="{97EBE30E-D4AB-4488-B4C2-F8247B671936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792921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743200"/>
            <a:ext cx="5791200" cy="1905000"/>
          </a:xfrm>
        </p:spPr>
        <p:txBody>
          <a:bodyPr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de-DE" altLang="en-US" noProof="0" dirty="0" smtClean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457200" cy="1524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6172200"/>
            <a:ext cx="4572000" cy="609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de-DE" altLang="en-US" noProof="0" dirty="0" smtClean="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355725" y="801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2738438" y="26670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pic>
        <p:nvPicPr>
          <p:cNvPr id="9" name="Imag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11" y="76435"/>
            <a:ext cx="3809869" cy="90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5008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24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47244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47244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5783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4913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6247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21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Hier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klicken</a:t>
            </a:r>
            <a:r>
              <a:rPr lang="en-US" altLang="en-US" noProof="0" dirty="0" smtClean="0"/>
              <a:t>, um Master-</a:t>
            </a:r>
            <a:r>
              <a:rPr lang="en-US" altLang="en-US" noProof="0" dirty="0" err="1" smtClean="0"/>
              <a:t>Titelformat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zu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bearbeiten</a:t>
            </a:r>
            <a:endParaRPr lang="en-US" altLang="en-US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Hier klicken, um Master-Textformat zu bearbeiten</a:t>
            </a:r>
          </a:p>
          <a:p>
            <a:pPr lvl="1"/>
            <a:r>
              <a:rPr lang="en-US" altLang="en-US" noProof="0" smtClean="0"/>
              <a:t>Zweite Ebene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1066800"/>
          </a:xfrm>
          <a:prstGeom prst="rect">
            <a:avLst/>
          </a:prstGeom>
          <a:solidFill>
            <a:srgbClr val="F581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noProof="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066800"/>
            <a:ext cx="74676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noProof="0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6388"/>
          </a:xfrm>
          <a:prstGeom prst="rect">
            <a:avLst/>
          </a:prstGeom>
          <a:solidFill>
            <a:srgbClr val="F581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noProof="0" dirty="0"/>
          </a:p>
        </p:txBody>
      </p:sp>
      <p:pic>
        <p:nvPicPr>
          <p:cNvPr id="8" name="Image 7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35"/>
            <a:ext cx="2092308" cy="4722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Symbol" pitchFamily="18" charset="2"/>
        <a:buChar char="-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7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5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5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5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5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5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ric.rozet@arlenda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enda.com/" TargetMode="External"/><Relationship Id="rId2" Type="http://schemas.openxmlformats.org/officeDocument/2006/relationships/hyperlink" Target="mailto:Eric.Rozet@arlenda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581" y="4498374"/>
            <a:ext cx="799585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Rozet Eric </a:t>
            </a:r>
            <a:r>
              <a:rPr lang="en-US" sz="1600" b="1" baseline="30000" dirty="0">
                <a:solidFill>
                  <a:srgbClr val="002060"/>
                </a:solidFill>
              </a:rPr>
              <a:t>1</a:t>
            </a:r>
            <a:r>
              <a:rPr lang="en-US" sz="1600" dirty="0">
                <a:solidFill>
                  <a:srgbClr val="002060"/>
                </a:solidFill>
              </a:rPr>
              <a:t>*, Natalis Laurent </a:t>
            </a:r>
            <a:r>
              <a:rPr lang="en-US" sz="1600" baseline="30000" dirty="0">
                <a:solidFill>
                  <a:srgbClr val="002060"/>
                </a:solidFill>
              </a:rPr>
              <a:t>1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Matthee</a:t>
            </a:r>
            <a:r>
              <a:rPr lang="en-US" sz="1600" dirty="0">
                <a:solidFill>
                  <a:srgbClr val="002060"/>
                </a:solidFill>
              </a:rPr>
              <a:t> Bianca </a:t>
            </a:r>
            <a:r>
              <a:rPr lang="en-US" sz="1600" baseline="30000" dirty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Swildens</a:t>
            </a:r>
            <a:r>
              <a:rPr lang="en-US" sz="1600" dirty="0">
                <a:solidFill>
                  <a:srgbClr val="002060"/>
                </a:solidFill>
              </a:rPr>
              <a:t> Jim </a:t>
            </a:r>
            <a:r>
              <a:rPr lang="en-US" sz="1600" baseline="30000" dirty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Ritsema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Tita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aseline="30000" dirty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Beumer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Wouter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aseline="30000" dirty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002060"/>
                </a:solidFill>
              </a:rPr>
              <a:t> and Boulanger Bruno </a:t>
            </a:r>
            <a:r>
              <a:rPr lang="en-US" sz="1600" baseline="30000" dirty="0">
                <a:solidFill>
                  <a:srgbClr val="002060"/>
                </a:solidFill>
              </a:rPr>
              <a:t>1</a:t>
            </a:r>
          </a:p>
          <a:p>
            <a:r>
              <a:rPr lang="en-US" sz="1600" baseline="30000" dirty="0">
                <a:solidFill>
                  <a:srgbClr val="002060"/>
                </a:solidFill>
              </a:rPr>
              <a:t>1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Arlenda</a:t>
            </a:r>
            <a:r>
              <a:rPr lang="en-US" sz="1600" dirty="0">
                <a:solidFill>
                  <a:srgbClr val="002060"/>
                </a:solidFill>
              </a:rPr>
              <a:t> S.A., Liège, Belgium</a:t>
            </a:r>
          </a:p>
          <a:p>
            <a:r>
              <a:rPr lang="en-US" sz="1600" baseline="30000" dirty="0">
                <a:solidFill>
                  <a:srgbClr val="002060"/>
                </a:solidFill>
              </a:rPr>
              <a:t>2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ProQR</a:t>
            </a:r>
            <a:r>
              <a:rPr lang="en-US" sz="1600" dirty="0">
                <a:solidFill>
                  <a:srgbClr val="002060"/>
                </a:solidFill>
              </a:rPr>
              <a:t> Therapeutics B.V., Leiden, the Netherlands</a:t>
            </a:r>
          </a:p>
          <a:p>
            <a:r>
              <a:rPr lang="en-US" sz="1800" dirty="0" smtClean="0">
                <a:solidFill>
                  <a:srgbClr val="002060"/>
                </a:solidFill>
                <a:hlinkClick r:id="rId2"/>
              </a:rPr>
              <a:t>eric.rozet@arlenda.com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11" y="76435"/>
            <a:ext cx="3809869" cy="904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32048" y="2999854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Piecewise nonlinear mixed-effects model for modelling Nasal Potential </a:t>
            </a:r>
            <a:r>
              <a:rPr lang="en-GB" sz="3200" b="1" dirty="0" smtClean="0">
                <a:solidFill>
                  <a:srgbClr val="002060"/>
                </a:solidFill>
              </a:rPr>
              <a:t>Difference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Results</a:t>
            </a:r>
            <a:r>
              <a:rPr lang="fr-BE" dirty="0" smtClean="0"/>
              <a:t>: for 3 </a:t>
            </a:r>
            <a:r>
              <a:rPr lang="fr-BE" dirty="0" err="1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/>
          <a:stretch/>
        </p:blipFill>
        <p:spPr>
          <a:xfrm>
            <a:off x="1115616" y="1732851"/>
            <a:ext cx="7038984" cy="37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Statistical</a:t>
            </a:r>
            <a:r>
              <a:rPr lang="fr-BE" dirty="0" smtClean="0"/>
              <a:t> </a:t>
            </a:r>
            <a:r>
              <a:rPr lang="fr-BE" dirty="0" err="1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To </a:t>
            </a:r>
            <a:r>
              <a:rPr lang="fr-BE" dirty="0" err="1" smtClean="0"/>
              <a:t>assess</a:t>
            </a:r>
            <a:r>
              <a:rPr lang="fr-BE" dirty="0" smtClean="0"/>
              <a:t> the </a:t>
            </a:r>
            <a:r>
              <a:rPr lang="fr-BE" dirty="0" err="1" smtClean="0"/>
              <a:t>effect</a:t>
            </a:r>
            <a:r>
              <a:rPr lang="fr-BE" dirty="0" smtClean="0"/>
              <a:t> of the </a:t>
            </a:r>
            <a:r>
              <a:rPr lang="fr-BE" dirty="0" err="1" smtClean="0"/>
              <a:t>treatment</a:t>
            </a:r>
            <a:r>
              <a:rPr lang="fr-BE" dirty="0" smtClean="0"/>
              <a:t> on the </a:t>
            </a:r>
            <a:r>
              <a:rPr lang="fr-BE" dirty="0" err="1" smtClean="0"/>
              <a:t>several</a:t>
            </a:r>
            <a:r>
              <a:rPr lang="fr-BE" dirty="0" smtClean="0"/>
              <a:t> </a:t>
            </a:r>
            <a:r>
              <a:rPr lang="fr-BE" dirty="0" err="1" smtClean="0"/>
              <a:t>responses</a:t>
            </a:r>
            <a:r>
              <a:rPr lang="fr-BE" dirty="0" smtClean="0"/>
              <a:t> of </a:t>
            </a:r>
            <a:r>
              <a:rPr lang="fr-BE" dirty="0" err="1" smtClean="0"/>
              <a:t>interest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constructed</a:t>
            </a:r>
            <a:r>
              <a:rPr lang="fr-BE" dirty="0" smtClean="0"/>
              <a:t> Wald confidence </a:t>
            </a:r>
            <a:r>
              <a:rPr lang="fr-BE" dirty="0" err="1" smtClean="0"/>
              <a:t>intervals</a:t>
            </a:r>
            <a:r>
              <a:rPr lang="fr-BE" dirty="0" smtClean="0"/>
              <a:t>:</a:t>
            </a:r>
          </a:p>
          <a:p>
            <a:endParaRPr lang="fr-BE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808535"/>
              </p:ext>
            </p:extLst>
          </p:nvPr>
        </p:nvGraphicFramePr>
        <p:xfrm>
          <a:off x="1835696" y="2780928"/>
          <a:ext cx="5328593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252"/>
                <a:gridCol w="985636"/>
                <a:gridCol w="985636"/>
                <a:gridCol w="985636"/>
                <a:gridCol w="939433"/>
              </a:tblGrid>
              <a:tr h="16192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Difference with control 1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Estimate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Low 95% CI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Up 95% CI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p-value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ENac</a:t>
                      </a:r>
                      <a:r>
                        <a:rPr lang="en-US" sz="1000" dirty="0" smtClean="0">
                          <a:effectLst/>
                        </a:rPr>
                        <a:t>_ </a:t>
                      </a:r>
                      <a:r>
                        <a:rPr lang="en-US" sz="1000" dirty="0">
                          <a:effectLst/>
                        </a:rPr>
                        <a:t>1 - 2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4.667702145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4.057007169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5.278397121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1.862E-50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ENac</a:t>
                      </a:r>
                      <a:r>
                        <a:rPr lang="en-US" sz="1000" dirty="0" smtClean="0">
                          <a:effectLst/>
                        </a:rPr>
                        <a:t>_ </a:t>
                      </a:r>
                      <a:r>
                        <a:rPr lang="en-US" sz="1000" dirty="0">
                          <a:effectLst/>
                        </a:rPr>
                        <a:t>1 </a:t>
                      </a:r>
                      <a:r>
                        <a:rPr lang="en-US" sz="1000" dirty="0" smtClean="0">
                          <a:effectLst/>
                        </a:rPr>
                        <a:t>- </a:t>
                      </a: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6.502495836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5.890843442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7.11414823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2.1933E-95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OChloride</a:t>
                      </a:r>
                      <a:r>
                        <a:rPr lang="en-US" sz="1000" dirty="0" smtClean="0">
                          <a:effectLst/>
                        </a:rPr>
                        <a:t>_ </a:t>
                      </a:r>
                      <a:r>
                        <a:rPr lang="en-US" sz="1000" dirty="0">
                          <a:effectLst/>
                        </a:rPr>
                        <a:t>1 </a:t>
                      </a:r>
                      <a:r>
                        <a:rPr lang="en-US" sz="1000" dirty="0" smtClean="0">
                          <a:effectLst/>
                        </a:rPr>
                        <a:t>– </a:t>
                      </a: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9.206056721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8.733436463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9.678676979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1.41E-307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OChloride</a:t>
                      </a:r>
                      <a:r>
                        <a:rPr lang="en-US" sz="1000" dirty="0" smtClean="0">
                          <a:effectLst/>
                        </a:rPr>
                        <a:t>_ </a:t>
                      </a:r>
                      <a:r>
                        <a:rPr lang="en-US" sz="1000" dirty="0">
                          <a:effectLst/>
                        </a:rPr>
                        <a:t>1 </a:t>
                      </a:r>
                      <a:r>
                        <a:rPr lang="en-US" sz="1000" dirty="0" smtClean="0">
                          <a:effectLst/>
                        </a:rPr>
                        <a:t>– </a:t>
                      </a: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12.97101809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12.49389154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13.44814464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Total_ </a:t>
                      </a:r>
                      <a:r>
                        <a:rPr lang="en-US" sz="1000" dirty="0">
                          <a:effectLst/>
                        </a:rPr>
                        <a:t>1 </a:t>
                      </a:r>
                      <a:r>
                        <a:rPr lang="en-US" sz="1000" dirty="0" smtClean="0">
                          <a:effectLst/>
                        </a:rPr>
                        <a:t>– </a:t>
                      </a: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-0.3513387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-0.67938118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-0.02329623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0.0358048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Total_ </a:t>
                      </a:r>
                      <a:r>
                        <a:rPr lang="en-US" sz="1000" dirty="0">
                          <a:effectLst/>
                        </a:rPr>
                        <a:t>1 </a:t>
                      </a:r>
                      <a:r>
                        <a:rPr lang="en-US" sz="1000" dirty="0" smtClean="0">
                          <a:effectLst/>
                        </a:rPr>
                        <a:t>– </a:t>
                      </a: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-0.44712366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-0.7765237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-0.11772362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0.00780664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1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We developed a piecewise nonlinear mixed-effects model to describe the dynamics of repeated NPD measurements before and after a treatment</a:t>
            </a:r>
          </a:p>
          <a:p>
            <a:r>
              <a:rPr lang="en-GB" sz="2400" dirty="0">
                <a:solidFill>
                  <a:srgbClr val="002060"/>
                </a:solidFill>
              </a:rPr>
              <a:t>To evaluate the treatment effect, we constructed hypothesis tests for several NPD profiles </a:t>
            </a:r>
            <a:r>
              <a:rPr lang="en-GB" sz="2400" dirty="0" smtClean="0">
                <a:solidFill>
                  <a:srgbClr val="002060"/>
                </a:solidFill>
              </a:rPr>
              <a:t>variables</a:t>
            </a:r>
          </a:p>
          <a:p>
            <a:r>
              <a:rPr lang="en-GB" sz="2400" kern="1200" dirty="0">
                <a:solidFill>
                  <a:srgbClr val="002060"/>
                </a:solidFill>
              </a:rPr>
              <a:t>Mixed-effects model constitutes an efficient and flexible tool for the analysis of longitudinal data</a:t>
            </a:r>
          </a:p>
          <a:p>
            <a:r>
              <a:rPr lang="en-GB" sz="2400" kern="1200" dirty="0">
                <a:solidFill>
                  <a:srgbClr val="002060"/>
                </a:solidFill>
              </a:rPr>
              <a:t>This study provides a new analytical tool for the analysis of NPD </a:t>
            </a:r>
            <a:r>
              <a:rPr lang="en-GB" sz="2400" kern="1200" dirty="0" smtClean="0">
                <a:solidFill>
                  <a:srgbClr val="002060"/>
                </a:solidFill>
              </a:rPr>
              <a:t>studies</a:t>
            </a:r>
          </a:p>
          <a:p>
            <a:pPr marL="0" indent="0">
              <a:buNone/>
            </a:pPr>
            <a:endParaRPr lang="en-GB" sz="2400" kern="1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2400" dirty="0"/>
              <a:t>Thank you for your attention! </a:t>
            </a:r>
            <a:endParaRPr lang="en-GB" sz="2400" kern="1200" dirty="0" smtClean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4509120"/>
            <a:ext cx="352839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Contact: </a:t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Eric Rozet, Statistician</a:t>
            </a:r>
          </a:p>
          <a:p>
            <a:r>
              <a:rPr lang="en-US" sz="1800" dirty="0" smtClean="0">
                <a:solidFill>
                  <a:srgbClr val="002060"/>
                </a:solidFill>
                <a:hlinkClick r:id="rId2"/>
              </a:rPr>
              <a:t>Eric.Rozet@arlenda.com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fr-BE" sz="1800" dirty="0" smtClean="0">
                <a:solidFill>
                  <a:srgbClr val="002060"/>
                </a:solidFill>
              </a:rPr>
              <a:t>+32 (0) 473 690 914</a:t>
            </a:r>
          </a:p>
          <a:p>
            <a:r>
              <a:rPr lang="fr-BE" sz="1800" dirty="0" smtClean="0">
                <a:solidFill>
                  <a:srgbClr val="002060"/>
                </a:solidFill>
                <a:hlinkClick r:id="rId3"/>
              </a:rPr>
              <a:t>www.arlenda.com</a:t>
            </a:r>
            <a:r>
              <a:rPr lang="fr-BE" sz="1800" dirty="0" smtClean="0">
                <a:solidFill>
                  <a:srgbClr val="002060"/>
                </a:solidFill>
              </a:rPr>
              <a:t> 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11" y="76435"/>
            <a:ext cx="3809869" cy="90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0"/>
          <a:stretch/>
        </p:blipFill>
        <p:spPr bwMode="auto">
          <a:xfrm>
            <a:off x="899592" y="2708920"/>
            <a:ext cx="6303153" cy="1152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0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436096" y="1349283"/>
            <a:ext cx="2850093" cy="2799797"/>
            <a:chOff x="5682347" y="2439738"/>
            <a:chExt cx="3210133" cy="3077494"/>
          </a:xfrm>
        </p:grpSpPr>
        <p:grpSp>
          <p:nvGrpSpPr>
            <p:cNvPr id="6" name="Group 5"/>
            <p:cNvGrpSpPr/>
            <p:nvPr/>
          </p:nvGrpSpPr>
          <p:grpSpPr>
            <a:xfrm>
              <a:off x="5724128" y="2439738"/>
              <a:ext cx="3168352" cy="2952328"/>
              <a:chOff x="3382763" y="1345704"/>
              <a:chExt cx="2485381" cy="2263768"/>
            </a:xfrm>
          </p:grpSpPr>
          <p:pic>
            <p:nvPicPr>
              <p:cNvPr id="1026" name="Picture 2" descr="http://physrev.physiology.org/content/physrev/79/1/S215/F6.large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878"/>
              <a:stretch/>
            </p:blipFill>
            <p:spPr bwMode="auto">
              <a:xfrm>
                <a:off x="3382763" y="1345704"/>
                <a:ext cx="2485381" cy="2263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4302838" y="1345704"/>
                <a:ext cx="917233" cy="35510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1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6723662" y="4956348"/>
              <a:ext cx="1169284" cy="4631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195768" y="5187905"/>
              <a:ext cx="2192655" cy="3293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82347" y="2969745"/>
              <a:ext cx="905877" cy="6032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195767" y="3407001"/>
              <a:ext cx="335029" cy="2378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9912" y="116632"/>
            <a:ext cx="6794376" cy="990600"/>
          </a:xfrm>
        </p:spPr>
        <p:txBody>
          <a:bodyPr/>
          <a:lstStyle/>
          <a:p>
            <a:r>
              <a:rPr lang="en-GB" dirty="0"/>
              <a:t>How to measure </a:t>
            </a:r>
            <a:r>
              <a:rPr lang="en-GB" dirty="0" err="1" smtClean="0"/>
              <a:t>transepithelial</a:t>
            </a:r>
            <a:r>
              <a:rPr lang="en-GB" dirty="0" smtClean="0"/>
              <a:t> </a:t>
            </a:r>
            <a:r>
              <a:rPr lang="en-GB" dirty="0"/>
              <a:t>ion </a:t>
            </a:r>
            <a:r>
              <a:rPr lang="en-GB" dirty="0" smtClean="0"/>
              <a:t>transport </a:t>
            </a:r>
            <a:r>
              <a:rPr lang="en-GB" dirty="0"/>
              <a:t>abnormalities</a:t>
            </a:r>
            <a:r>
              <a:rPr lang="en-GB" dirty="0" smtClean="0"/>
              <a:t> in vivo?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321473" y="1506478"/>
            <a:ext cx="4194198" cy="4442802"/>
          </a:xfrm>
        </p:spPr>
        <p:txBody>
          <a:bodyPr/>
          <a:lstStyle/>
          <a:p>
            <a:r>
              <a:rPr lang="en-GB" sz="2000" dirty="0">
                <a:solidFill>
                  <a:srgbClr val="002060"/>
                </a:solidFill>
              </a:rPr>
              <a:t>Channel proteins </a:t>
            </a:r>
            <a:r>
              <a:rPr lang="en-GB" sz="2000" dirty="0" smtClean="0">
                <a:solidFill>
                  <a:srgbClr val="002060"/>
                </a:solidFill>
              </a:rPr>
              <a:t>regulate </a:t>
            </a:r>
            <a:r>
              <a:rPr lang="en-GB" sz="2000" dirty="0">
                <a:solidFill>
                  <a:srgbClr val="002060"/>
                </a:solidFill>
              </a:rPr>
              <a:t>the salt content of fluids </a:t>
            </a:r>
            <a:r>
              <a:rPr lang="en-GB" sz="2000" dirty="0" smtClean="0">
                <a:solidFill>
                  <a:srgbClr val="002060"/>
                </a:solidFill>
              </a:rPr>
              <a:t>that cover epithelia (nose, lungs)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Transport of ions generates an electrical </a:t>
            </a:r>
            <a:r>
              <a:rPr lang="en-GB" sz="2000" dirty="0">
                <a:solidFill>
                  <a:srgbClr val="002060"/>
                </a:solidFill>
              </a:rPr>
              <a:t>potential difference (</a:t>
            </a:r>
            <a:r>
              <a:rPr lang="en-GB" sz="2000" dirty="0" smtClean="0">
                <a:solidFill>
                  <a:srgbClr val="002060"/>
                </a:solidFill>
              </a:rPr>
              <a:t>mV) </a:t>
            </a:r>
            <a:r>
              <a:rPr lang="en-GB" sz="2000" dirty="0">
                <a:solidFill>
                  <a:srgbClr val="002060"/>
                </a:solidFill>
              </a:rPr>
              <a:t>across the airway </a:t>
            </a:r>
            <a:r>
              <a:rPr lang="en-GB" sz="2000" dirty="0" smtClean="0">
                <a:solidFill>
                  <a:srgbClr val="002060"/>
                </a:solidFill>
              </a:rPr>
              <a:t>lining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By measuring this potential difference, </a:t>
            </a:r>
            <a:r>
              <a:rPr lang="en-GB" sz="2000" dirty="0" err="1" smtClean="0">
                <a:solidFill>
                  <a:srgbClr val="002060"/>
                </a:solidFill>
              </a:rPr>
              <a:t>transepithelial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ion transport </a:t>
            </a:r>
            <a:r>
              <a:rPr lang="en-GB" sz="2000" dirty="0" smtClean="0">
                <a:solidFill>
                  <a:srgbClr val="002060"/>
                </a:solidFill>
              </a:rPr>
              <a:t>function can be </a:t>
            </a:r>
            <a:r>
              <a:rPr lang="en-GB" sz="2000" dirty="0">
                <a:solidFill>
                  <a:srgbClr val="002060"/>
                </a:solidFill>
              </a:rPr>
              <a:t>indirectly </a:t>
            </a:r>
            <a:r>
              <a:rPr lang="en-GB" sz="2000" dirty="0" smtClean="0">
                <a:solidFill>
                  <a:srgbClr val="002060"/>
                </a:solidFill>
              </a:rPr>
              <a:t>assessed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004048" y="3789040"/>
            <a:ext cx="3460703" cy="1950340"/>
            <a:chOff x="5515205" y="4432565"/>
            <a:chExt cx="3460703" cy="1950340"/>
          </a:xfrm>
        </p:grpSpPr>
        <p:grpSp>
          <p:nvGrpSpPr>
            <p:cNvPr id="14" name="Group 13"/>
            <p:cNvGrpSpPr/>
            <p:nvPr/>
          </p:nvGrpSpPr>
          <p:grpSpPr>
            <a:xfrm>
              <a:off x="5515205" y="4432565"/>
              <a:ext cx="3460703" cy="1950340"/>
              <a:chOff x="4312052" y="4546362"/>
              <a:chExt cx="3460703" cy="1950340"/>
            </a:xfrm>
          </p:grpSpPr>
          <p:pic>
            <p:nvPicPr>
              <p:cNvPr id="15" name="Picture 4" descr="http://www.electricalknowledge.com/portals/0/AcrossResistor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68" t="14205"/>
              <a:stretch/>
            </p:blipFill>
            <p:spPr bwMode="auto">
              <a:xfrm>
                <a:off x="5580112" y="4797152"/>
                <a:ext cx="2192643" cy="1673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http://www.electricalknowledge.com/portals/0/AcrossResistor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795"/>
              <a:stretch/>
            </p:blipFill>
            <p:spPr bwMode="auto">
              <a:xfrm>
                <a:off x="4312052" y="4546362"/>
                <a:ext cx="1268048" cy="1950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3" name="Straight Connector 22"/>
            <p:cNvCxnSpPr/>
            <p:nvPr/>
          </p:nvCxnSpPr>
          <p:spPr bwMode="auto">
            <a:xfrm flipV="1">
              <a:off x="7892946" y="4505234"/>
              <a:ext cx="63430" cy="264657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 flipV="1">
              <a:off x="8388424" y="4505234"/>
              <a:ext cx="72009" cy="291217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Rectangle 32"/>
            <p:cNvSpPr/>
            <p:nvPr/>
          </p:nvSpPr>
          <p:spPr bwMode="auto">
            <a:xfrm>
              <a:off x="5702694" y="4612616"/>
              <a:ext cx="648073" cy="28306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-</a:t>
              </a: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30mV</a:t>
              </a: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 flipH="1">
            <a:off x="7990836" y="2109951"/>
            <a:ext cx="336913" cy="18982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Content Placeholder 3"/>
          <p:cNvSpPr txBox="1">
            <a:spLocks/>
          </p:cNvSpPr>
          <p:nvPr/>
        </p:nvSpPr>
        <p:spPr bwMode="auto">
          <a:xfrm>
            <a:off x="7853920" y="1556792"/>
            <a:ext cx="1038560" cy="68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600" kern="0" dirty="0" smtClean="0">
                <a:solidFill>
                  <a:srgbClr val="FF0000"/>
                </a:solidFill>
              </a:rPr>
              <a:t>Channel </a:t>
            </a:r>
            <a:br>
              <a:rPr lang="en-GB" sz="1600" kern="0" dirty="0" smtClean="0">
                <a:solidFill>
                  <a:srgbClr val="FF0000"/>
                </a:solidFill>
              </a:rPr>
            </a:br>
            <a:r>
              <a:rPr lang="en-GB" sz="1600" kern="0" dirty="0" smtClean="0">
                <a:solidFill>
                  <a:srgbClr val="FF0000"/>
                </a:solidFill>
              </a:rPr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20201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 bwMode="auto">
          <a:xfrm>
            <a:off x="369912" y="116632"/>
            <a:ext cx="679437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NPD, a simple but efficient measure of the </a:t>
            </a:r>
            <a:r>
              <a:rPr lang="en-GB" kern="0" dirty="0" err="1" smtClean="0"/>
              <a:t>transepithelial</a:t>
            </a:r>
            <a:r>
              <a:rPr lang="en-GB" kern="0" dirty="0" smtClean="0"/>
              <a:t> ion transport function</a:t>
            </a:r>
            <a:endParaRPr lang="en-GB" kern="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69912" y="1556792"/>
            <a:ext cx="369803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 smtClean="0">
                <a:solidFill>
                  <a:srgbClr val="002060"/>
                </a:solidFill>
              </a:rPr>
              <a:t>Potential </a:t>
            </a:r>
            <a:r>
              <a:rPr lang="en-GB" sz="2000" dirty="0">
                <a:solidFill>
                  <a:srgbClr val="002060"/>
                </a:solidFill>
              </a:rPr>
              <a:t>difference can be measured by placing an electrode on the lining of the </a:t>
            </a:r>
            <a:r>
              <a:rPr lang="en-GB" sz="2000" dirty="0" smtClean="0">
                <a:solidFill>
                  <a:srgbClr val="002060"/>
                </a:solidFill>
              </a:rPr>
              <a:t>nose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This measure is termed the </a:t>
            </a:r>
            <a:r>
              <a:rPr lang="en-GB" sz="2000" i="1" dirty="0" smtClean="0">
                <a:solidFill>
                  <a:srgbClr val="002060"/>
                </a:solidFill>
              </a:rPr>
              <a:t>Nasal </a:t>
            </a:r>
            <a:r>
              <a:rPr lang="en-GB" sz="2000" i="1" dirty="0" err="1">
                <a:solidFill>
                  <a:srgbClr val="002060"/>
                </a:solidFill>
              </a:rPr>
              <a:t>transepithelial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smtClean="0">
                <a:solidFill>
                  <a:srgbClr val="002060"/>
                </a:solidFill>
              </a:rPr>
              <a:t>Potential Difference </a:t>
            </a:r>
            <a:r>
              <a:rPr lang="en-GB" sz="2000" dirty="0">
                <a:solidFill>
                  <a:srgbClr val="002060"/>
                </a:solidFill>
              </a:rPr>
              <a:t>(NPD) </a:t>
            </a:r>
            <a:endParaRPr lang="en-GB" sz="2000" dirty="0" smtClean="0">
              <a:solidFill>
                <a:srgbClr val="002060"/>
              </a:solidFill>
            </a:endParaRP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NPD is a sensitive method to detect dysfunction(s) of channel proteins </a:t>
            </a:r>
            <a:r>
              <a:rPr lang="en-GB" sz="2000" dirty="0" smtClean="0">
                <a:solidFill>
                  <a:srgbClr val="002060"/>
                </a:solidFill>
              </a:rPr>
              <a:t>(e.g., Cystic Fibrosis detection)</a:t>
            </a:r>
            <a:endParaRPr lang="en-GB" sz="2000" kern="0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4397" r="2372" b="46004"/>
          <a:stretch/>
        </p:blipFill>
        <p:spPr>
          <a:xfrm>
            <a:off x="5745121" y="4038341"/>
            <a:ext cx="3210818" cy="143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://www.merlin-estates.com/images/HouseMous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05" y="1124744"/>
            <a:ext cx="32099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electricalknowledge.com/portals/0/AcrossResistor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5"/>
          <a:stretch/>
        </p:blipFill>
        <p:spPr bwMode="auto">
          <a:xfrm>
            <a:off x="4715558" y="2560688"/>
            <a:ext cx="832566" cy="1227224"/>
          </a:xfrm>
          <a:prstGeom prst="rect">
            <a:avLst/>
          </a:prstGeom>
          <a:solidFill>
            <a:srgbClr val="FFFFFF"/>
          </a:solidFill>
          <a:extLst/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6084168" y="2448637"/>
            <a:ext cx="144016" cy="116267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228184" y="2492896"/>
            <a:ext cx="144016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rot="2978466">
            <a:off x="5850250" y="2475796"/>
            <a:ext cx="45719" cy="52692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0" name="Chord 19"/>
          <p:cNvSpPr/>
          <p:nvPr/>
        </p:nvSpPr>
        <p:spPr bwMode="auto">
          <a:xfrm rot="20713373">
            <a:off x="6007420" y="2531985"/>
            <a:ext cx="109351" cy="100860"/>
          </a:xfrm>
          <a:prstGeom prst="chord">
            <a:avLst>
              <a:gd name="adj1" fmla="val 2700000"/>
              <a:gd name="adj2" fmla="val 15576008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1933081">
            <a:off x="6020870" y="2704466"/>
            <a:ext cx="54211" cy="58999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3" name="Chord 22"/>
          <p:cNvSpPr/>
          <p:nvPr/>
        </p:nvSpPr>
        <p:spPr bwMode="auto">
          <a:xfrm rot="20713373">
            <a:off x="6173508" y="2667495"/>
            <a:ext cx="109351" cy="100860"/>
          </a:xfrm>
          <a:prstGeom prst="chord">
            <a:avLst>
              <a:gd name="adj1" fmla="val 2025291"/>
              <a:gd name="adj2" fmla="val 14245326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543429" y="2896723"/>
            <a:ext cx="143123" cy="429370"/>
          </a:xfrm>
          <a:custGeom>
            <a:avLst/>
            <a:gdLst>
              <a:gd name="connsiteX0" fmla="*/ 0 w 143123"/>
              <a:gd name="connsiteY0" fmla="*/ 429370 h 429370"/>
              <a:gd name="connsiteX1" fmla="*/ 103367 w 143123"/>
              <a:gd name="connsiteY1" fmla="*/ 353833 h 429370"/>
              <a:gd name="connsiteX2" fmla="*/ 123245 w 143123"/>
              <a:gd name="connsiteY2" fmla="*/ 178904 h 429370"/>
              <a:gd name="connsiteX3" fmla="*/ 67586 w 143123"/>
              <a:gd name="connsiteY3" fmla="*/ 75537 h 429370"/>
              <a:gd name="connsiteX4" fmla="*/ 143123 w 143123"/>
              <a:gd name="connsiteY4" fmla="*/ 0 h 4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23" h="429370">
                <a:moveTo>
                  <a:pt x="0" y="429370"/>
                </a:moveTo>
                <a:cubicBezTo>
                  <a:pt x="41413" y="412473"/>
                  <a:pt x="82826" y="395577"/>
                  <a:pt x="103367" y="353833"/>
                </a:cubicBezTo>
                <a:cubicBezTo>
                  <a:pt x="123908" y="312089"/>
                  <a:pt x="129208" y="225287"/>
                  <a:pt x="123245" y="178904"/>
                </a:cubicBezTo>
                <a:cubicBezTo>
                  <a:pt x="117282" y="132521"/>
                  <a:pt x="64273" y="105354"/>
                  <a:pt x="67586" y="75537"/>
                </a:cubicBezTo>
                <a:cubicBezTo>
                  <a:pt x="70899" y="45720"/>
                  <a:pt x="107011" y="22860"/>
                  <a:pt x="143123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546035" y="3239212"/>
            <a:ext cx="357809" cy="194807"/>
          </a:xfrm>
          <a:custGeom>
            <a:avLst/>
            <a:gdLst>
              <a:gd name="connsiteX0" fmla="*/ 0 w 357809"/>
              <a:gd name="connsiteY0" fmla="*/ 194807 h 194807"/>
              <a:gd name="connsiteX1" fmla="*/ 135172 w 357809"/>
              <a:gd name="connsiteY1" fmla="*/ 115294 h 194807"/>
              <a:gd name="connsiteX2" fmla="*/ 222637 w 357809"/>
              <a:gd name="connsiteY2" fmla="*/ 107342 h 194807"/>
              <a:gd name="connsiteX3" fmla="*/ 306125 w 357809"/>
              <a:gd name="connsiteY3" fmla="*/ 95415 h 194807"/>
              <a:gd name="connsiteX4" fmla="*/ 357809 w 357809"/>
              <a:gd name="connsiteY4" fmla="*/ 0 h 19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09" h="194807">
                <a:moveTo>
                  <a:pt x="0" y="194807"/>
                </a:moveTo>
                <a:cubicBezTo>
                  <a:pt x="49033" y="162339"/>
                  <a:pt x="98066" y="129871"/>
                  <a:pt x="135172" y="115294"/>
                </a:cubicBezTo>
                <a:cubicBezTo>
                  <a:pt x="172278" y="100716"/>
                  <a:pt x="194145" y="110655"/>
                  <a:pt x="222637" y="107342"/>
                </a:cubicBezTo>
                <a:cubicBezTo>
                  <a:pt x="251129" y="104029"/>
                  <a:pt x="283596" y="113305"/>
                  <a:pt x="306125" y="95415"/>
                </a:cubicBezTo>
                <a:cubicBezTo>
                  <a:pt x="328654" y="77525"/>
                  <a:pt x="343231" y="38762"/>
                  <a:pt x="357809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903844" y="2276872"/>
            <a:ext cx="593900" cy="45856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497744" y="2735436"/>
            <a:ext cx="306504" cy="11256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Content Placeholder 3"/>
          <p:cNvSpPr txBox="1">
            <a:spLocks/>
          </p:cNvSpPr>
          <p:nvPr/>
        </p:nvSpPr>
        <p:spPr bwMode="auto">
          <a:xfrm>
            <a:off x="4395108" y="4382850"/>
            <a:ext cx="1219882" cy="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600" kern="0" dirty="0" smtClean="0">
                <a:solidFill>
                  <a:srgbClr val="FF0000"/>
                </a:solidFill>
              </a:rPr>
              <a:t>NPD (mV) 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5543429" y="4359297"/>
            <a:ext cx="0" cy="43046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5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8228639" y="1680212"/>
            <a:ext cx="288000" cy="3321622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24754" y="1689466"/>
            <a:ext cx="288000" cy="3312368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025481" y="1689466"/>
            <a:ext cx="288000" cy="3321622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 bwMode="auto">
          <a:xfrm>
            <a:off x="369912" y="116632"/>
            <a:ext cx="679437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000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How to measure </a:t>
            </a:r>
            <a:r>
              <a:rPr lang="en-GB" kern="0" dirty="0" err="1" smtClean="0"/>
              <a:t>transepithelial</a:t>
            </a:r>
            <a:r>
              <a:rPr lang="en-GB" kern="0" dirty="0" smtClean="0"/>
              <a:t> ion transport abnormalities in vivo?</a:t>
            </a:r>
            <a:endParaRPr lang="en-GB" kern="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95536" y="1475547"/>
            <a:ext cx="3881518" cy="369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1" dirty="0" smtClean="0">
                <a:solidFill>
                  <a:srgbClr val="002060"/>
                </a:solidFill>
              </a:rPr>
              <a:t>NPD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can be modified to follow predictable curves by </a:t>
            </a:r>
            <a:r>
              <a:rPr lang="en-GB" sz="2000" dirty="0" err="1" smtClean="0">
                <a:solidFill>
                  <a:srgbClr val="002060"/>
                </a:solidFill>
              </a:rPr>
              <a:t>bathering</a:t>
            </a:r>
            <a:r>
              <a:rPr lang="en-GB" sz="2000" dirty="0" smtClean="0">
                <a:solidFill>
                  <a:srgbClr val="002060"/>
                </a:solidFill>
              </a:rPr>
              <a:t> the nose in a </a:t>
            </a:r>
            <a:r>
              <a:rPr lang="en-GB" sz="2000" dirty="0">
                <a:solidFill>
                  <a:srgbClr val="002060"/>
                </a:solidFill>
              </a:rPr>
              <a:t>succession of </a:t>
            </a:r>
            <a:r>
              <a:rPr lang="en-GB" sz="2000" dirty="0" smtClean="0">
                <a:solidFill>
                  <a:srgbClr val="002060"/>
                </a:solidFill>
              </a:rPr>
              <a:t>solutions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These solutions </a:t>
            </a:r>
            <a:r>
              <a:rPr lang="en-GB" sz="2000" dirty="0" smtClean="0">
                <a:solidFill>
                  <a:srgbClr val="002060"/>
                </a:solidFill>
              </a:rPr>
              <a:t>change </a:t>
            </a:r>
            <a:r>
              <a:rPr lang="en-GB" sz="2000" dirty="0">
                <a:solidFill>
                  <a:srgbClr val="002060"/>
                </a:solidFill>
              </a:rPr>
              <a:t>the flow of ions </a:t>
            </a:r>
            <a:r>
              <a:rPr lang="en-GB" sz="2000" dirty="0" smtClean="0">
                <a:solidFill>
                  <a:srgbClr val="002060"/>
                </a:solidFill>
              </a:rPr>
              <a:t>(and thus NPD) </a:t>
            </a:r>
            <a:r>
              <a:rPr lang="en-GB" sz="2000" dirty="0">
                <a:solidFill>
                  <a:srgbClr val="002060"/>
                </a:solidFill>
              </a:rPr>
              <a:t>in </a:t>
            </a:r>
            <a:r>
              <a:rPr lang="en-GB" sz="2000" b="1" dirty="0">
                <a:solidFill>
                  <a:srgbClr val="002060"/>
                </a:solidFill>
              </a:rPr>
              <a:t>predictable </a:t>
            </a:r>
            <a:r>
              <a:rPr lang="en-GB" sz="2000" b="1" dirty="0" smtClean="0">
                <a:solidFill>
                  <a:srgbClr val="002060"/>
                </a:solidFill>
              </a:rPr>
              <a:t>ways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4981366" y="2832357"/>
            <a:ext cx="4032448" cy="1881445"/>
          </a:xfrm>
          <a:custGeom>
            <a:avLst/>
            <a:gdLst>
              <a:gd name="connsiteX0" fmla="*/ 0 w 4668253"/>
              <a:gd name="connsiteY0" fmla="*/ 512148 h 2046068"/>
              <a:gd name="connsiteX1" fmla="*/ 661737 w 4668253"/>
              <a:gd name="connsiteY1" fmla="*/ 524179 h 2046068"/>
              <a:gd name="connsiteX2" fmla="*/ 854242 w 4668253"/>
              <a:gd name="connsiteY2" fmla="*/ 776842 h 2046068"/>
              <a:gd name="connsiteX3" fmla="*/ 1251284 w 4668253"/>
              <a:gd name="connsiteY3" fmla="*/ 1847653 h 2046068"/>
              <a:gd name="connsiteX4" fmla="*/ 1503948 w 4668253"/>
              <a:gd name="connsiteY4" fmla="*/ 1931874 h 2046068"/>
              <a:gd name="connsiteX5" fmla="*/ 2394284 w 4668253"/>
              <a:gd name="connsiteY5" fmla="*/ 620432 h 2046068"/>
              <a:gd name="connsiteX6" fmla="*/ 3645569 w 4668253"/>
              <a:gd name="connsiteY6" fmla="*/ 415895 h 2046068"/>
              <a:gd name="connsiteX7" fmla="*/ 3874169 w 4668253"/>
              <a:gd name="connsiteY7" fmla="*/ 331674 h 2046068"/>
              <a:gd name="connsiteX8" fmla="*/ 4090737 w 4668253"/>
              <a:gd name="connsiteY8" fmla="*/ 42916 h 2046068"/>
              <a:gd name="connsiteX9" fmla="*/ 4668253 w 4668253"/>
              <a:gd name="connsiteY9" fmla="*/ 6821 h 204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8253" h="2046068">
                <a:moveTo>
                  <a:pt x="0" y="512148"/>
                </a:moveTo>
                <a:cubicBezTo>
                  <a:pt x="259681" y="496105"/>
                  <a:pt x="519363" y="480063"/>
                  <a:pt x="661737" y="524179"/>
                </a:cubicBezTo>
                <a:cubicBezTo>
                  <a:pt x="804111" y="568295"/>
                  <a:pt x="755984" y="556263"/>
                  <a:pt x="854242" y="776842"/>
                </a:cubicBezTo>
                <a:cubicBezTo>
                  <a:pt x="952500" y="997421"/>
                  <a:pt x="1143000" y="1655148"/>
                  <a:pt x="1251284" y="1847653"/>
                </a:cubicBezTo>
                <a:cubicBezTo>
                  <a:pt x="1359568" y="2040158"/>
                  <a:pt x="1313448" y="2136411"/>
                  <a:pt x="1503948" y="1931874"/>
                </a:cubicBezTo>
                <a:cubicBezTo>
                  <a:pt x="1694448" y="1727337"/>
                  <a:pt x="2037347" y="873095"/>
                  <a:pt x="2394284" y="620432"/>
                </a:cubicBezTo>
                <a:cubicBezTo>
                  <a:pt x="2751221" y="367769"/>
                  <a:pt x="3398922" y="464021"/>
                  <a:pt x="3645569" y="415895"/>
                </a:cubicBezTo>
                <a:cubicBezTo>
                  <a:pt x="3892216" y="367769"/>
                  <a:pt x="3799974" y="393837"/>
                  <a:pt x="3874169" y="331674"/>
                </a:cubicBezTo>
                <a:cubicBezTo>
                  <a:pt x="3948364" y="269511"/>
                  <a:pt x="3958390" y="97058"/>
                  <a:pt x="4090737" y="42916"/>
                </a:cubicBezTo>
                <a:cubicBezTo>
                  <a:pt x="4223084" y="-11226"/>
                  <a:pt x="4445668" y="-2203"/>
                  <a:pt x="4668253" y="682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848691" y="1473442"/>
            <a:ext cx="0" cy="368375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549318" y="5039925"/>
            <a:ext cx="446449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ontent Placeholder 3"/>
          <p:cNvSpPr txBox="1">
            <a:spLocks/>
          </p:cNvSpPr>
          <p:nvPr/>
        </p:nvSpPr>
        <p:spPr bwMode="auto">
          <a:xfrm>
            <a:off x="6300192" y="5168534"/>
            <a:ext cx="1800200" cy="49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400" dirty="0" smtClean="0"/>
              <a:t>Time (hrs)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 bwMode="auto">
          <a:xfrm rot="16200000">
            <a:off x="4183424" y="3097497"/>
            <a:ext cx="1125851" cy="49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400" dirty="0" smtClean="0"/>
              <a:t>NPD (mV)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 rot="16200000">
            <a:off x="5075013" y="1879784"/>
            <a:ext cx="1142874" cy="49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rgbClr val="0070C0"/>
                </a:solidFill>
              </a:rPr>
              <a:t>Solution 1</a:t>
            </a:r>
          </a:p>
        </p:txBody>
      </p:sp>
      <p:sp>
        <p:nvSpPr>
          <p:cNvPr id="22" name="Content Placeholder 3"/>
          <p:cNvSpPr txBox="1">
            <a:spLocks/>
          </p:cNvSpPr>
          <p:nvPr/>
        </p:nvSpPr>
        <p:spPr bwMode="auto">
          <a:xfrm rot="16200000">
            <a:off x="5635108" y="1767145"/>
            <a:ext cx="1224136" cy="49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rgbClr val="0070C0"/>
                </a:solidFill>
              </a:rPr>
              <a:t>Solution 2</a:t>
            </a:r>
            <a:endParaRPr lang="en-GB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Content Placeholder 3"/>
          <p:cNvSpPr txBox="1">
            <a:spLocks/>
          </p:cNvSpPr>
          <p:nvPr/>
        </p:nvSpPr>
        <p:spPr bwMode="auto">
          <a:xfrm rot="16200000">
            <a:off x="7838266" y="1810882"/>
            <a:ext cx="1224136" cy="49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rgbClr val="0070C0"/>
                </a:solidFill>
              </a:rPr>
              <a:t>Solution 3</a:t>
            </a:r>
          </a:p>
          <a:p>
            <a:pPr marL="0" indent="0">
              <a:buNone/>
            </a:pPr>
            <a:endParaRPr lang="en-GB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017859" y="3344565"/>
            <a:ext cx="4006516" cy="505141"/>
          </a:xfrm>
          <a:custGeom>
            <a:avLst/>
            <a:gdLst>
              <a:gd name="connsiteX0" fmla="*/ 0 w 4006516"/>
              <a:gd name="connsiteY0" fmla="*/ 274053 h 505141"/>
              <a:gd name="connsiteX1" fmla="*/ 577516 w 4006516"/>
              <a:gd name="connsiteY1" fmla="*/ 274053 h 505141"/>
              <a:gd name="connsiteX2" fmla="*/ 1106905 w 4006516"/>
              <a:gd name="connsiteY2" fmla="*/ 502653 h 505141"/>
              <a:gd name="connsiteX3" fmla="*/ 1624263 w 4006516"/>
              <a:gd name="connsiteY3" fmla="*/ 382337 h 505141"/>
              <a:gd name="connsiteX4" fmla="*/ 2298032 w 4006516"/>
              <a:gd name="connsiteY4" fmla="*/ 177800 h 505141"/>
              <a:gd name="connsiteX5" fmla="*/ 3332747 w 4006516"/>
              <a:gd name="connsiteY5" fmla="*/ 141705 h 505141"/>
              <a:gd name="connsiteX6" fmla="*/ 3693695 w 4006516"/>
              <a:gd name="connsiteY6" fmla="*/ 9358 h 505141"/>
              <a:gd name="connsiteX7" fmla="*/ 4006516 w 4006516"/>
              <a:gd name="connsiteY7" fmla="*/ 21389 h 50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516" h="505141">
                <a:moveTo>
                  <a:pt x="0" y="274053"/>
                </a:moveTo>
                <a:cubicBezTo>
                  <a:pt x="196516" y="255003"/>
                  <a:pt x="393032" y="235953"/>
                  <a:pt x="577516" y="274053"/>
                </a:cubicBezTo>
                <a:cubicBezTo>
                  <a:pt x="762000" y="312153"/>
                  <a:pt x="932447" y="484606"/>
                  <a:pt x="1106905" y="502653"/>
                </a:cubicBezTo>
                <a:cubicBezTo>
                  <a:pt x="1281363" y="520700"/>
                  <a:pt x="1425742" y="436479"/>
                  <a:pt x="1624263" y="382337"/>
                </a:cubicBezTo>
                <a:cubicBezTo>
                  <a:pt x="1822784" y="328195"/>
                  <a:pt x="2013285" y="217905"/>
                  <a:pt x="2298032" y="177800"/>
                </a:cubicBezTo>
                <a:cubicBezTo>
                  <a:pt x="2582779" y="137695"/>
                  <a:pt x="3100137" y="169779"/>
                  <a:pt x="3332747" y="141705"/>
                </a:cubicBezTo>
                <a:cubicBezTo>
                  <a:pt x="3565357" y="113631"/>
                  <a:pt x="3581400" y="29411"/>
                  <a:pt x="3693695" y="9358"/>
                </a:cubicBezTo>
                <a:cubicBezTo>
                  <a:pt x="3805990" y="-10695"/>
                  <a:pt x="3906253" y="5347"/>
                  <a:pt x="4006516" y="21389"/>
                </a:cubicBezTo>
              </a:path>
            </a:pathLst>
          </a:cu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2" name="Content Placeholder 3"/>
          <p:cNvSpPr txBox="1">
            <a:spLocks/>
          </p:cNvSpPr>
          <p:nvPr/>
        </p:nvSpPr>
        <p:spPr bwMode="auto">
          <a:xfrm>
            <a:off x="7008931" y="2769586"/>
            <a:ext cx="1800200" cy="49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Treatment A</a:t>
            </a:r>
          </a:p>
        </p:txBody>
      </p:sp>
      <p:sp>
        <p:nvSpPr>
          <p:cNvPr id="33" name="Content Placeholder 3"/>
          <p:cNvSpPr txBox="1">
            <a:spLocks/>
          </p:cNvSpPr>
          <p:nvPr/>
        </p:nvSpPr>
        <p:spPr bwMode="auto">
          <a:xfrm>
            <a:off x="7080939" y="3789040"/>
            <a:ext cx="1800200" cy="49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solidFill>
                  <a:srgbClr val="008000"/>
                </a:solidFill>
              </a:rPr>
              <a:t>Treatment B</a:t>
            </a:r>
          </a:p>
        </p:txBody>
      </p:sp>
      <p:sp>
        <p:nvSpPr>
          <p:cNvPr id="34" name="Content Placeholder 3"/>
          <p:cNvSpPr txBox="1">
            <a:spLocks/>
          </p:cNvSpPr>
          <p:nvPr/>
        </p:nvSpPr>
        <p:spPr bwMode="auto">
          <a:xfrm>
            <a:off x="402976" y="5702916"/>
            <a:ext cx="8562292" cy="73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000" b="1" dirty="0" smtClean="0">
                <a:solidFill>
                  <a:srgbClr val="002060"/>
                </a:solidFill>
              </a:rPr>
              <a:t>The </a:t>
            </a:r>
            <a:r>
              <a:rPr lang="en-GB" sz="2000" b="1" dirty="0">
                <a:solidFill>
                  <a:srgbClr val="002060"/>
                </a:solidFill>
              </a:rPr>
              <a:t>effect of experimental treatments on the ion transport </a:t>
            </a:r>
            <a:r>
              <a:rPr lang="en-GB" sz="2000" b="1" dirty="0" smtClean="0">
                <a:solidFill>
                  <a:srgbClr val="002060"/>
                </a:solidFill>
              </a:rPr>
              <a:t>can </a:t>
            </a:r>
            <a:r>
              <a:rPr lang="en-GB" sz="2000" b="1" dirty="0">
                <a:solidFill>
                  <a:srgbClr val="002060"/>
                </a:solidFill>
              </a:rPr>
              <a:t>be </a:t>
            </a:r>
            <a:r>
              <a:rPr lang="en-GB" sz="2000" b="1" dirty="0" smtClean="0">
                <a:solidFill>
                  <a:srgbClr val="002060"/>
                </a:solidFill>
              </a:rPr>
              <a:t>     assessed </a:t>
            </a:r>
            <a:r>
              <a:rPr lang="en-GB" sz="2000" b="1" dirty="0">
                <a:solidFill>
                  <a:srgbClr val="002060"/>
                </a:solidFill>
              </a:rPr>
              <a:t>by comparing NPD </a:t>
            </a:r>
            <a:r>
              <a:rPr lang="en-GB" sz="2000" b="1" dirty="0" smtClean="0">
                <a:solidFill>
                  <a:srgbClr val="002060"/>
                </a:solidFill>
              </a:rPr>
              <a:t>profiles</a:t>
            </a:r>
          </a:p>
        </p:txBody>
      </p:sp>
    </p:spTree>
    <p:extLst>
      <p:ext uri="{BB962C8B-B14F-4D97-AF65-F5344CB8AC3E}">
        <p14:creationId xmlns:p14="http://schemas.microsoft.com/office/powerpoint/2010/main" val="29920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How to measure </a:t>
            </a:r>
            <a:r>
              <a:rPr lang="en-GB" sz="2700" dirty="0" err="1"/>
              <a:t>transepithelial</a:t>
            </a:r>
            <a:r>
              <a:rPr lang="en-GB" sz="2700" dirty="0"/>
              <a:t> ion transport abnormalities in vivo</a:t>
            </a:r>
            <a:r>
              <a:rPr lang="en-GB" sz="2700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538736" cy="4724400"/>
          </a:xfrm>
        </p:spPr>
        <p:txBody>
          <a:bodyPr/>
          <a:lstStyle/>
          <a:p>
            <a:r>
              <a:rPr lang="en-US" dirty="0"/>
              <a:t>Typical NPD measurement in wild-type (WT) </a:t>
            </a:r>
            <a:r>
              <a:rPr lang="en-US" dirty="0" smtClean="0"/>
              <a:t>mouse</a:t>
            </a:r>
            <a:endParaRPr lang="en-US" dirty="0"/>
          </a:p>
          <a:p>
            <a:r>
              <a:rPr lang="en-US" dirty="0"/>
              <a:t>Total Chloride (Cl) response is calculated by adding the Cl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r>
              <a:rPr lang="en-US" dirty="0" err="1"/>
              <a:t>Forskolin</a:t>
            </a:r>
            <a:r>
              <a:rPr lang="en-US" dirty="0"/>
              <a:t> response </a:t>
            </a:r>
            <a:r>
              <a:rPr lang="en-US" dirty="0" smtClean="0"/>
              <a:t>values</a:t>
            </a:r>
            <a:endParaRPr lang="en-US" dirty="0"/>
          </a:p>
          <a:p>
            <a:r>
              <a:rPr lang="en-US" dirty="0"/>
              <a:t>More info:</a:t>
            </a:r>
            <a:br>
              <a:rPr lang="en-US" dirty="0"/>
            </a:br>
            <a:r>
              <a:rPr lang="en-US" sz="1800" dirty="0" err="1"/>
              <a:t>Saussereau</a:t>
            </a:r>
            <a:r>
              <a:rPr lang="en-US" sz="1800" dirty="0"/>
              <a:t> </a:t>
            </a:r>
            <a:r>
              <a:rPr lang="en-US" sz="1800" i="1" dirty="0"/>
              <a:t>et al.</a:t>
            </a:r>
            <a:r>
              <a:rPr lang="en-US" sz="1800" dirty="0"/>
              <a:t>, 2013, Characterization of Nasal Potential Difference in Knockout and F508del-CFTR Mice, </a:t>
            </a:r>
            <a:r>
              <a:rPr lang="en-US" sz="1800" dirty="0" err="1"/>
              <a:t>PloS</a:t>
            </a:r>
            <a:r>
              <a:rPr lang="en-US" sz="1800" dirty="0"/>
              <a:t> one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88" y="1336668"/>
            <a:ext cx="5877272" cy="444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668344" y="3356992"/>
            <a:ext cx="0" cy="115212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668344" y="3748519"/>
            <a:ext cx="1115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 smtClean="0">
                <a:solidFill>
                  <a:schemeClr val="tx1"/>
                </a:solidFill>
              </a:rPr>
              <a:t>Total </a:t>
            </a:r>
            <a:r>
              <a:rPr lang="fr-BE" sz="1100" b="1" i="1" dirty="0" err="1" smtClean="0">
                <a:solidFill>
                  <a:schemeClr val="tx1"/>
                </a:solidFill>
              </a:rPr>
              <a:t>Chloride</a:t>
            </a:r>
            <a:r>
              <a:rPr lang="fr-BE" sz="1100" b="1" i="1" dirty="0" smtClean="0">
                <a:solidFill>
                  <a:schemeClr val="tx1"/>
                </a:solidFill>
              </a:rPr>
              <a:t> </a:t>
            </a:r>
            <a:r>
              <a:rPr lang="fr-BE" sz="1100" b="1" i="1" dirty="0" err="1" smtClean="0">
                <a:solidFill>
                  <a:schemeClr val="tx1"/>
                </a:solidFill>
              </a:rPr>
              <a:t>resp</a:t>
            </a:r>
            <a:endParaRPr lang="en-US" sz="1100" b="1" i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49399" y="3695766"/>
            <a:ext cx="864096" cy="54457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18731" y="3936306"/>
            <a:ext cx="1045557" cy="450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06969" y="3727665"/>
            <a:ext cx="1150113" cy="49507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572000" y="2111590"/>
            <a:ext cx="864096" cy="544577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580112" y="2186848"/>
            <a:ext cx="1045557" cy="45006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804248" y="2143489"/>
            <a:ext cx="1150113" cy="495070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Between</a:t>
            </a:r>
            <a:r>
              <a:rPr lang="fr-BE" dirty="0" smtClean="0"/>
              <a:t> animal </a:t>
            </a:r>
            <a:r>
              <a:rPr lang="fr-BE" dirty="0" err="1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Same</a:t>
            </a:r>
            <a:r>
              <a:rPr lang="fr-BE" dirty="0" smtClean="0"/>
              <a:t> </a:t>
            </a:r>
            <a:r>
              <a:rPr lang="fr-BE" dirty="0" err="1" smtClean="0"/>
              <a:t>treament</a:t>
            </a:r>
            <a:r>
              <a:rPr lang="fr-BE" dirty="0" smtClean="0"/>
              <a:t> to all </a:t>
            </a:r>
            <a:r>
              <a:rPr lang="fr-BE" dirty="0" err="1" smtClean="0"/>
              <a:t>animals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0728"/>
            <a:ext cx="512064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8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Nonlinear</a:t>
            </a:r>
            <a:r>
              <a:rPr lang="fr-BE" dirty="0" smtClean="0"/>
              <a:t> </a:t>
            </a:r>
            <a:r>
              <a:rPr lang="fr-BE" dirty="0" err="1" smtClean="0"/>
              <a:t>piecewise</a:t>
            </a:r>
            <a:r>
              <a:rPr lang="fr-BE" dirty="0" smtClean="0"/>
              <a:t> mixed </a:t>
            </a:r>
            <a:r>
              <a:rPr lang="fr-BE" dirty="0" err="1" smtClean="0"/>
              <a:t>effect</a:t>
            </a:r>
            <a:r>
              <a:rPr lang="fr-BE" dirty="0" smtClean="0"/>
              <a:t>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BE" dirty="0" smtClean="0"/>
                  <a:t>For the i</a:t>
                </a:r>
                <a:r>
                  <a:rPr lang="fr-BE" baseline="30000" dirty="0" smtClean="0"/>
                  <a:t>th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subject</a:t>
                </a:r>
                <a:r>
                  <a:rPr lang="fr-BE" dirty="0" smtClean="0"/>
                  <a:t> and </a:t>
                </a:r>
                <a:r>
                  <a:rPr lang="fr-BE" dirty="0" err="1" smtClean="0"/>
                  <a:t>j</a:t>
                </a:r>
                <a:r>
                  <a:rPr lang="fr-BE" baseline="30000" dirty="0" err="1" smtClean="0"/>
                  <a:t>th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measurment</a:t>
                </a:r>
                <a:endParaRPr lang="fr-BE" dirty="0" smtClean="0"/>
              </a:p>
              <a:p>
                <a:endParaRPr lang="fr-BE" dirty="0"/>
              </a:p>
              <a:p>
                <a:endParaRPr lang="fr-BE" dirty="0" smtClean="0"/>
              </a:p>
              <a:p>
                <a:endParaRPr lang="fr-BE" dirty="0"/>
              </a:p>
              <a:p>
                <a:r>
                  <a:rPr lang="fr-BE" dirty="0" err="1" smtClean="0"/>
                  <a:t>Add</a:t>
                </a:r>
                <a:r>
                  <a:rPr lang="fr-BE" dirty="0" smtClean="0"/>
                  <a:t> change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BE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BE" dirty="0" smtClean="0"/>
                  <a:t>: for k=1 to K phases</a:t>
                </a:r>
              </a:p>
              <a:p>
                <a:endParaRPr lang="fr-BE" dirty="0"/>
              </a:p>
              <a:p>
                <a:endParaRPr lang="fr-B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0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5616" y="1772816"/>
                <a:ext cx="2601994" cy="464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72816"/>
                <a:ext cx="2601994" cy="464614"/>
              </a:xfrm>
              <a:prstGeom prst="rect">
                <a:avLst/>
              </a:prstGeom>
              <a:blipFill rotWithShape="1"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5616" y="2387334"/>
                <a:ext cx="210826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387334"/>
                <a:ext cx="2108269" cy="415498"/>
              </a:xfrm>
              <a:prstGeom prst="rect">
                <a:avLst/>
              </a:prstGeom>
              <a:blipFill rotWithShape="1"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94134" y="1835404"/>
                <a:ext cx="1941942" cy="49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~</m:t>
                          </m:r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(0,</m:t>
                      </m:r>
                      <m:sSubSup>
                        <m:sSubSup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/>
                        <m:sup/>
                      </m:sSubSup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134" y="1835404"/>
                <a:ext cx="1941942" cy="4959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21903" y="2348880"/>
                <a:ext cx="1729511" cy="441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~</m:t>
                          </m:r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(0,</m:t>
                      </m:r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903" y="2348880"/>
                <a:ext cx="1729511" cy="441468"/>
              </a:xfrm>
              <a:prstGeom prst="rect">
                <a:avLst/>
              </a:prstGeom>
              <a:blipFill rotWithShape="1">
                <a:blip r:embed="rId6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36652" y="4149080"/>
                <a:ext cx="5477910" cy="1312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BE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fr-B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fr-B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    </m:t>
                              </m:r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−1)</m:t>
                                  </m:r>
                                </m:sub>
                              </m:s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fr-B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        </m:t>
                              </m:r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−1)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52" y="4149080"/>
                <a:ext cx="5477910" cy="1312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40152" y="2153615"/>
                <a:ext cx="1108637" cy="441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fr-BE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⊥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153615"/>
                <a:ext cx="1108637" cy="441468"/>
              </a:xfrm>
              <a:prstGeom prst="rect">
                <a:avLst/>
              </a:prstGeom>
              <a:blipFill rotWithShape="1">
                <a:blip r:embed="rId8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5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/>
          <a:stretch/>
        </p:blipFill>
        <p:spPr bwMode="auto">
          <a:xfrm>
            <a:off x="467544" y="2849525"/>
            <a:ext cx="8000000" cy="309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Phases of the </a:t>
            </a:r>
            <a:r>
              <a:rPr lang="fr-BE" dirty="0" err="1" smtClean="0"/>
              <a:t>nonlinear</a:t>
            </a:r>
            <a:r>
              <a:rPr lang="fr-BE" dirty="0" smtClean="0"/>
              <a:t> mixed model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 bwMode="auto">
          <a:xfrm rot="5400000">
            <a:off x="2488016" y="1260707"/>
            <a:ext cx="327839" cy="2640591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>
            <a:off x="4930811" y="1879598"/>
            <a:ext cx="324034" cy="140661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6782430" y="1731902"/>
            <a:ext cx="267796" cy="170200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28267" y="1700808"/>
                <a:ext cx="52770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67" y="1700808"/>
                <a:ext cx="527709" cy="415498"/>
              </a:xfrm>
              <a:prstGeom prst="rect">
                <a:avLst/>
              </a:prstGeom>
              <a:blipFill rotWithShape="1">
                <a:blip r:embed="rId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83063" y="1700808"/>
                <a:ext cx="51712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063" y="1700808"/>
                <a:ext cx="517129" cy="415498"/>
              </a:xfrm>
              <a:prstGeom prst="rect">
                <a:avLst/>
              </a:prstGeom>
              <a:blipFill rotWithShape="1"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86492" y="1952469"/>
                <a:ext cx="1485407" cy="464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BE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92" y="1952469"/>
                <a:ext cx="1485407" cy="464614"/>
              </a:xfrm>
              <a:prstGeom prst="rect">
                <a:avLst/>
              </a:prstGeom>
              <a:blipFill rotWithShape="1">
                <a:blip r:embed="rId5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10729" y="1988840"/>
                <a:ext cx="1485407" cy="464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29" y="1988840"/>
                <a:ext cx="1485407" cy="464614"/>
              </a:xfrm>
              <a:prstGeom prst="rect">
                <a:avLst/>
              </a:prstGeom>
              <a:blipFill rotWithShape="1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17514" y="1956274"/>
                <a:ext cx="1485407" cy="464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514" y="1956274"/>
                <a:ext cx="1485407" cy="464614"/>
              </a:xfrm>
              <a:prstGeom prst="rect">
                <a:avLst/>
              </a:prstGeom>
              <a:blipFill rotWithShape="1"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stCxn id="6" idx="2"/>
          </p:cNvCxnSpPr>
          <p:nvPr/>
        </p:nvCxnSpPr>
        <p:spPr bwMode="auto">
          <a:xfrm>
            <a:off x="4092122" y="2116306"/>
            <a:ext cx="0" cy="388371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6012160" y="2116306"/>
            <a:ext cx="27061" cy="388371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47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Phases of the </a:t>
            </a:r>
            <a:r>
              <a:rPr lang="fr-BE" dirty="0" err="1"/>
              <a:t>nonlinear</a:t>
            </a:r>
            <a:r>
              <a:rPr lang="fr-BE" dirty="0"/>
              <a:t> mixed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1446" y="1782007"/>
                <a:ext cx="6697731" cy="14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BE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fr-B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                          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(1−</m:t>
                              </m:r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fr-B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))    </m:t>
                              </m:r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(1−</m:t>
                              </m:r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fr-B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6</m:t>
                                      </m:r>
                                    </m:sub>
                                  </m:sSub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fr-BE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))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</m:t>
                              </m:r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6" y="1782007"/>
                <a:ext cx="6697731" cy="14309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4149080"/>
                <a:ext cx="56493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𝑘𝑖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𝑘𝑖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𝑇𝑟𝑒𝑎𝑡𝑚𝑒𝑛𝑡</m:t>
                      </m:r>
                      <m:r>
                        <a:rPr lang="fr-BE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𝑘𝑖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(</m:t>
                      </m:r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=1,…,6)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149080"/>
                <a:ext cx="5649302" cy="415498"/>
              </a:xfrm>
              <a:prstGeom prst="rect">
                <a:avLst/>
              </a:prstGeom>
              <a:blipFill rotWithShape="1">
                <a:blip r:embed="rId3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5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GRT-AR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T master HQ 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T master HQ englis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000"/>
        </a:accent1>
        <a:accent2>
          <a:srgbClr val="A0BD11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91AB0E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9">
        <a:dk1>
          <a:srgbClr val="000000"/>
        </a:dk1>
        <a:lt1>
          <a:srgbClr val="FFFFFF"/>
        </a:lt1>
        <a:dk2>
          <a:srgbClr val="008000"/>
        </a:dk2>
        <a:lt2>
          <a:srgbClr val="808080"/>
        </a:lt2>
        <a:accent1>
          <a:srgbClr val="92B7CE"/>
        </a:accent1>
        <a:accent2>
          <a:srgbClr val="858585"/>
        </a:accent2>
        <a:accent3>
          <a:srgbClr val="FFFFFF"/>
        </a:accent3>
        <a:accent4>
          <a:srgbClr val="000000"/>
        </a:accent4>
        <a:accent5>
          <a:srgbClr val="C7D8E3"/>
        </a:accent5>
        <a:accent6>
          <a:srgbClr val="787878"/>
        </a:accent6>
        <a:hlink>
          <a:srgbClr val="CAD7DF"/>
        </a:hlink>
        <a:folHlink>
          <a:srgbClr val="6666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6700</TotalTime>
  <Words>501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Symbol</vt:lpstr>
      <vt:lpstr>Times</vt:lpstr>
      <vt:lpstr>Times New Roman</vt:lpstr>
      <vt:lpstr>Wingdings</vt:lpstr>
      <vt:lpstr>Template GRT-ARL</vt:lpstr>
      <vt:lpstr>PowerPoint Presentation</vt:lpstr>
      <vt:lpstr>How to measure transepithelial ion transport abnormalities in vivo?</vt:lpstr>
      <vt:lpstr>PowerPoint Presentation</vt:lpstr>
      <vt:lpstr>PowerPoint Presentation</vt:lpstr>
      <vt:lpstr>How to measure transepithelial ion transport abnormalities in vivo?</vt:lpstr>
      <vt:lpstr>Between animal variability</vt:lpstr>
      <vt:lpstr>Nonlinear piecewise mixed effect model</vt:lpstr>
      <vt:lpstr>The Phases of the nonlinear mixed model</vt:lpstr>
      <vt:lpstr>The Phases of the nonlinear mixed model</vt:lpstr>
      <vt:lpstr>Results: for 3 treatments</vt:lpstr>
      <vt:lpstr>Statistical Inference</vt:lpstr>
      <vt:lpstr>Conclusion</vt:lpstr>
      <vt:lpstr>PowerPoint Presentation</vt:lpstr>
    </vt:vector>
  </TitlesOfParts>
  <Company>Arlenda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GRT6005  M&amp;S Plan</dc:title>
  <dc:creator>Marion Bouillon-Pichault</dc:creator>
  <cp:lastModifiedBy>laurent</cp:lastModifiedBy>
  <cp:revision>684</cp:revision>
  <cp:lastPrinted>2002-05-23T15:12:12Z</cp:lastPrinted>
  <dcterms:created xsi:type="dcterms:W3CDTF">2011-03-18T08:43:58Z</dcterms:created>
  <dcterms:modified xsi:type="dcterms:W3CDTF">2014-10-10T05:50:42Z</dcterms:modified>
</cp:coreProperties>
</file>