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652" r:id="rId3"/>
    <p:sldId id="632" r:id="rId4"/>
    <p:sldId id="623" r:id="rId5"/>
    <p:sldId id="617" r:id="rId6"/>
    <p:sldId id="633" r:id="rId7"/>
    <p:sldId id="611" r:id="rId8"/>
    <p:sldId id="634" r:id="rId9"/>
    <p:sldId id="636" r:id="rId10"/>
    <p:sldId id="638" r:id="rId11"/>
    <p:sldId id="639" r:id="rId12"/>
    <p:sldId id="640" r:id="rId13"/>
    <p:sldId id="641" r:id="rId14"/>
    <p:sldId id="648" r:id="rId15"/>
    <p:sldId id="649" r:id="rId16"/>
    <p:sldId id="643" r:id="rId17"/>
    <p:sldId id="645" r:id="rId18"/>
    <p:sldId id="651" r:id="rId19"/>
    <p:sldId id="642" r:id="rId20"/>
    <p:sldId id="631" r:id="rId21"/>
  </p:sldIdLst>
  <p:sldSz cx="9144000" cy="6858000" type="screen4x3"/>
  <p:notesSz cx="6669088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OURNM00" initials="STAT MFO" lastIdx="1" clrIdx="0"/>
  <p:cmAuthor id="1" name="wpd52740" initials="w" lastIdx="1" clrIdx="1"/>
  <p:cmAuthor id="2" name="dieusi00" initials="d" lastIdx="4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8" autoAdjust="0"/>
    <p:restoredTop sz="92556" autoAdjust="0"/>
  </p:normalViewPr>
  <p:slideViewPr>
    <p:cSldViewPr>
      <p:cViewPr>
        <p:scale>
          <a:sx n="80" d="100"/>
          <a:sy n="80" d="100"/>
        </p:scale>
        <p:origin x="-882" y="-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88"/>
    </p:cViewPr>
  </p:sorterViewPr>
  <p:notesViewPr>
    <p:cSldViewPr>
      <p:cViewPr>
        <p:scale>
          <a:sx n="130" d="100"/>
          <a:sy n="130" d="100"/>
        </p:scale>
        <p:origin x="-972" y="918"/>
      </p:cViewPr>
      <p:guideLst>
        <p:guide orient="horz" pos="3110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889362" cy="493713"/>
          </a:xfrm>
          <a:prstGeom prst="rect">
            <a:avLst/>
          </a:prstGeom>
        </p:spPr>
        <p:txBody>
          <a:bodyPr vert="horz" lIns="91423" tIns="45711" rIns="91423" bIns="45711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8155" y="3"/>
            <a:ext cx="2889362" cy="493713"/>
          </a:xfrm>
          <a:prstGeom prst="rect">
            <a:avLst/>
          </a:prstGeom>
        </p:spPr>
        <p:txBody>
          <a:bodyPr vert="horz" lIns="91423" tIns="45711" rIns="91423" bIns="45711" rtlCol="0"/>
          <a:lstStyle>
            <a:lvl1pPr algn="r">
              <a:defRPr sz="1200"/>
            </a:lvl1pPr>
          </a:lstStyle>
          <a:p>
            <a:fld id="{F493A53B-6877-4F98-9C45-3C99298C5585}" type="datetimeFigureOut">
              <a:rPr lang="en-GB" smtClean="0"/>
              <a:t>08/10/2014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889362" cy="493712"/>
          </a:xfrm>
          <a:prstGeom prst="rect">
            <a:avLst/>
          </a:prstGeom>
        </p:spPr>
        <p:txBody>
          <a:bodyPr vert="horz" lIns="91423" tIns="45711" rIns="91423" bIns="45711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8155" y="9377363"/>
            <a:ext cx="2889362" cy="493712"/>
          </a:xfrm>
          <a:prstGeom prst="rect">
            <a:avLst/>
          </a:prstGeom>
        </p:spPr>
        <p:txBody>
          <a:bodyPr vert="horz" lIns="91423" tIns="45711" rIns="91423" bIns="45711" rtlCol="0" anchor="b"/>
          <a:lstStyle>
            <a:lvl1pPr algn="r">
              <a:defRPr sz="1200"/>
            </a:lvl1pPr>
          </a:lstStyle>
          <a:p>
            <a:fld id="{B0AB12BF-0AA4-4DEA-B0C6-38E09BCBFE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7081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5"/>
            <a:ext cx="2889938" cy="493633"/>
          </a:xfrm>
          <a:prstGeom prst="rect">
            <a:avLst/>
          </a:prstGeom>
        </p:spPr>
        <p:txBody>
          <a:bodyPr vert="horz" lIns="91423" tIns="45711" rIns="91423" bIns="4571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5"/>
            <a:ext cx="2889938" cy="493633"/>
          </a:xfrm>
          <a:prstGeom prst="rect">
            <a:avLst/>
          </a:prstGeom>
        </p:spPr>
        <p:txBody>
          <a:bodyPr vert="horz" lIns="91423" tIns="45711" rIns="91423" bIns="4571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D68EC68-4FDD-4F54-A3C4-2CE083DDDF93}" type="datetimeFigureOut">
              <a:rPr lang="en-GB"/>
              <a:pPr>
                <a:defRPr/>
              </a:pPr>
              <a:t>08/10/2014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39775"/>
            <a:ext cx="493553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3" tIns="45711" rIns="91423" bIns="45711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 vert="horz" lIns="91423" tIns="45711" rIns="91423" bIns="45711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21"/>
            <a:ext cx="2889938" cy="493633"/>
          </a:xfrm>
          <a:prstGeom prst="rect">
            <a:avLst/>
          </a:prstGeom>
        </p:spPr>
        <p:txBody>
          <a:bodyPr vert="horz" lIns="91423" tIns="45711" rIns="91423" bIns="4571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377321"/>
            <a:ext cx="2889938" cy="493633"/>
          </a:xfrm>
          <a:prstGeom prst="rect">
            <a:avLst/>
          </a:prstGeom>
        </p:spPr>
        <p:txBody>
          <a:bodyPr vert="horz" lIns="91423" tIns="45711" rIns="91423" bIns="4571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09372BF-7FF3-4509-BEB2-F215239B77E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8686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9372BF-7FF3-4509-BEB2-F215239B77E7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07822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9372BF-7FF3-4509-BEB2-F215239B77E7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15094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 err="1" smtClean="0"/>
              <a:t>When</a:t>
            </a:r>
            <a:r>
              <a:rPr lang="fr-BE" dirty="0" smtClean="0"/>
              <a:t> phi=0 are </a:t>
            </a:r>
            <a:r>
              <a:rPr lang="fr-BE" dirty="0" err="1" smtClean="0"/>
              <a:t>used</a:t>
            </a:r>
            <a:r>
              <a:rPr lang="fr-BE" dirty="0" smtClean="0"/>
              <a:t> </a:t>
            </a:r>
            <a:r>
              <a:rPr lang="fr-BE" dirty="0" err="1" smtClean="0"/>
              <a:t>when</a:t>
            </a:r>
            <a:r>
              <a:rPr lang="fr-BE" dirty="0" smtClean="0"/>
              <a:t> </a:t>
            </a:r>
            <a:r>
              <a:rPr lang="fr-BE" dirty="0" err="1" smtClean="0"/>
              <a:t>process</a:t>
            </a:r>
            <a:r>
              <a:rPr lang="fr-BE" dirty="0" smtClean="0"/>
              <a:t> </a:t>
            </a:r>
            <a:r>
              <a:rPr lang="fr-BE" dirty="0" err="1" smtClean="0"/>
              <a:t>is</a:t>
            </a:r>
            <a:r>
              <a:rPr lang="fr-BE" dirty="0" smtClean="0"/>
              <a:t> AR(1) </a:t>
            </a:r>
            <a:r>
              <a:rPr lang="fr-BE" dirty="0" err="1" smtClean="0"/>
              <a:t>with</a:t>
            </a:r>
            <a:r>
              <a:rPr lang="fr-BE" dirty="0" smtClean="0"/>
              <a:t> phi=0.1 or 0.25, </a:t>
            </a:r>
            <a:r>
              <a:rPr lang="fr-BE" b="1" u="sng" dirty="0" smtClean="0"/>
              <a:t>false </a:t>
            </a:r>
            <a:r>
              <a:rPr lang="fr-BE" b="1" u="sng" dirty="0" err="1" smtClean="0"/>
              <a:t>alarm</a:t>
            </a:r>
            <a:r>
              <a:rPr lang="fr-BE" b="1" u="sng" dirty="0" smtClean="0"/>
              <a:t> rate </a:t>
            </a:r>
            <a:r>
              <a:rPr lang="fr-BE" b="1" u="sng" dirty="0" err="1" smtClean="0"/>
              <a:t>is</a:t>
            </a:r>
            <a:r>
              <a:rPr lang="fr-BE" b="1" u="sng" dirty="0" smtClean="0"/>
              <a:t> </a:t>
            </a:r>
            <a:r>
              <a:rPr lang="fr-BE" b="1" u="sng" dirty="0" err="1" smtClean="0"/>
              <a:t>higher</a:t>
            </a:r>
            <a:r>
              <a:rPr lang="fr-BE" dirty="0" smtClean="0"/>
              <a:t> </a:t>
            </a:r>
            <a:r>
              <a:rPr lang="fr-BE" dirty="0" err="1" smtClean="0"/>
              <a:t>than</a:t>
            </a:r>
            <a:r>
              <a:rPr lang="fr-BE" dirty="0" smtClean="0"/>
              <a:t> </a:t>
            </a:r>
            <a:r>
              <a:rPr lang="fr-BE" dirty="0" err="1" smtClean="0"/>
              <a:t>when</a:t>
            </a:r>
            <a:r>
              <a:rPr lang="fr-BE" dirty="0" smtClean="0"/>
              <a:t> correct </a:t>
            </a:r>
            <a:r>
              <a:rPr lang="fr-BE" dirty="0" err="1" smtClean="0"/>
              <a:t>bounds</a:t>
            </a:r>
            <a:r>
              <a:rPr lang="fr-BE" dirty="0" smtClean="0"/>
              <a:t> are </a:t>
            </a:r>
            <a:r>
              <a:rPr lang="fr-BE" dirty="0" err="1" smtClean="0"/>
              <a:t>used</a:t>
            </a:r>
            <a:r>
              <a:rPr lang="fr-BE" dirty="0" smtClean="0"/>
              <a:t> 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9372BF-7FF3-4509-BEB2-F215239B77E7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97753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 smtClean="0"/>
              <a:t>If correct </a:t>
            </a:r>
            <a:r>
              <a:rPr lang="fr-BE" dirty="0" err="1" smtClean="0"/>
              <a:t>bounds</a:t>
            </a:r>
            <a:r>
              <a:rPr lang="fr-BE" dirty="0" smtClean="0"/>
              <a:t> are </a:t>
            </a:r>
            <a:r>
              <a:rPr lang="fr-BE" dirty="0" err="1" smtClean="0"/>
              <a:t>used</a:t>
            </a:r>
            <a:r>
              <a:rPr lang="fr-BE" dirty="0"/>
              <a:t> </a:t>
            </a:r>
            <a:r>
              <a:rPr lang="fr-BE" dirty="0" smtClean="0"/>
              <a:t>for the AR(1) </a:t>
            </a:r>
            <a:r>
              <a:rPr lang="fr-BE" dirty="0" err="1" smtClean="0"/>
              <a:t>process</a:t>
            </a:r>
            <a:r>
              <a:rPr lang="fr-BE" dirty="0" smtClean="0"/>
              <a:t>, </a:t>
            </a:r>
            <a:r>
              <a:rPr lang="fr-BE" dirty="0" err="1" smtClean="0"/>
              <a:t>need</a:t>
            </a:r>
            <a:r>
              <a:rPr lang="fr-BE" dirty="0" smtClean="0"/>
              <a:t> </a:t>
            </a:r>
            <a:r>
              <a:rPr lang="fr-BE" dirty="0" err="1" smtClean="0"/>
              <a:t>at</a:t>
            </a:r>
            <a:r>
              <a:rPr lang="fr-BE" dirty="0" smtClean="0"/>
              <a:t> least 20 observations to </a:t>
            </a:r>
            <a:r>
              <a:rPr lang="fr-BE" dirty="0" err="1" smtClean="0"/>
              <a:t>detect</a:t>
            </a:r>
            <a:r>
              <a:rPr lang="fr-BE" dirty="0" smtClean="0"/>
              <a:t> 1SD </a:t>
            </a:r>
            <a:r>
              <a:rPr lang="fr-BE" dirty="0" err="1" smtClean="0"/>
              <a:t>with</a:t>
            </a:r>
            <a:r>
              <a:rPr lang="fr-BE" dirty="0" smtClean="0"/>
              <a:t> power &gt;60%</a:t>
            </a:r>
          </a:p>
          <a:p>
            <a:r>
              <a:rPr lang="fr-BE" dirty="0" smtClean="0"/>
              <a:t>If </a:t>
            </a:r>
            <a:r>
              <a:rPr lang="fr-BE" dirty="0" err="1" smtClean="0"/>
              <a:t>bounds</a:t>
            </a:r>
            <a:r>
              <a:rPr lang="fr-BE" dirty="0" smtClean="0"/>
              <a:t> =0 are </a:t>
            </a:r>
            <a:r>
              <a:rPr lang="fr-BE" dirty="0" err="1" smtClean="0"/>
              <a:t>used</a:t>
            </a:r>
            <a:r>
              <a:rPr lang="fr-BE" dirty="0" smtClean="0"/>
              <a:t>, power </a:t>
            </a:r>
            <a:r>
              <a:rPr lang="fr-BE" dirty="0" err="1" smtClean="0"/>
              <a:t>at</a:t>
            </a:r>
            <a:r>
              <a:rPr lang="fr-BE" dirty="0" smtClean="0"/>
              <a:t> 20 </a:t>
            </a:r>
            <a:r>
              <a:rPr lang="fr-BE" dirty="0" err="1" smtClean="0"/>
              <a:t>days</a:t>
            </a:r>
            <a:r>
              <a:rPr lang="fr-BE" dirty="0" smtClean="0"/>
              <a:t> </a:t>
            </a:r>
            <a:r>
              <a:rPr lang="fr-BE" dirty="0" err="1" smtClean="0"/>
              <a:t>is</a:t>
            </a:r>
            <a:r>
              <a:rPr lang="fr-BE" dirty="0" smtClean="0"/>
              <a:t> </a:t>
            </a:r>
            <a:r>
              <a:rPr lang="fr-BE" dirty="0" err="1" smtClean="0"/>
              <a:t>approx</a:t>
            </a:r>
            <a:r>
              <a:rPr lang="fr-BE" dirty="0" smtClean="0"/>
              <a:t> 80%</a:t>
            </a:r>
          </a:p>
          <a:p>
            <a:r>
              <a:rPr lang="fr-BE" dirty="0" smtClean="0"/>
              <a:t>Quantifies the time </a:t>
            </a:r>
            <a:r>
              <a:rPr lang="fr-BE" dirty="0" err="1" smtClean="0"/>
              <a:t>it</a:t>
            </a:r>
            <a:r>
              <a:rPr lang="fr-BE" dirty="0" smtClean="0"/>
              <a:t> </a:t>
            </a:r>
            <a:r>
              <a:rPr lang="fr-BE" dirty="0" err="1" smtClean="0"/>
              <a:t>takes</a:t>
            </a:r>
            <a:r>
              <a:rPr lang="fr-BE" dirty="0" smtClean="0"/>
              <a:t> to </a:t>
            </a:r>
            <a:r>
              <a:rPr lang="fr-BE" dirty="0" err="1" smtClean="0"/>
              <a:t>detect</a:t>
            </a:r>
            <a:r>
              <a:rPr lang="fr-BE" dirty="0" smtClean="0"/>
              <a:t> 1SD shift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9372BF-7FF3-4509-BEB2-F215239B77E7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94221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 err="1" smtClean="0"/>
              <a:t>What</a:t>
            </a:r>
            <a:r>
              <a:rPr lang="fr-BE" dirty="0" smtClean="0"/>
              <a:t> if </a:t>
            </a:r>
            <a:r>
              <a:rPr lang="fr-BE" dirty="0" err="1" smtClean="0"/>
              <a:t>both</a:t>
            </a:r>
            <a:r>
              <a:rPr lang="fr-BE" dirty="0" smtClean="0"/>
              <a:t> ‘simplifications’ rho and phi are </a:t>
            </a:r>
            <a:r>
              <a:rPr lang="fr-BE" dirty="0" err="1" smtClean="0"/>
              <a:t>used</a:t>
            </a:r>
            <a:r>
              <a:rPr lang="fr-BE" dirty="0" smtClean="0"/>
              <a:t> </a:t>
            </a:r>
            <a:r>
              <a:rPr lang="fr-BE" dirty="0" err="1" smtClean="0"/>
              <a:t>at</a:t>
            </a:r>
            <a:r>
              <a:rPr lang="fr-BE" dirty="0" smtClean="0"/>
              <a:t> the </a:t>
            </a:r>
            <a:r>
              <a:rPr lang="fr-BE" dirty="0" err="1" smtClean="0"/>
              <a:t>same</a:t>
            </a:r>
            <a:r>
              <a:rPr lang="fr-BE" dirty="0" smtClean="0"/>
              <a:t> time ? </a:t>
            </a:r>
          </a:p>
          <a:p>
            <a:r>
              <a:rPr lang="fr-BE" dirty="0" smtClean="0"/>
              <a:t>False positive rate </a:t>
            </a:r>
            <a:r>
              <a:rPr lang="fr-BE" dirty="0" err="1" smtClean="0"/>
              <a:t>kept</a:t>
            </a:r>
            <a:r>
              <a:rPr lang="fr-BE" dirty="0" smtClean="0"/>
              <a:t> </a:t>
            </a:r>
            <a:r>
              <a:rPr lang="fr-BE" dirty="0" err="1" smtClean="0"/>
              <a:t>under</a:t>
            </a:r>
            <a:r>
              <a:rPr lang="fr-BE" dirty="0" smtClean="0"/>
              <a:t> control (</a:t>
            </a:r>
            <a:r>
              <a:rPr lang="fr-BE" dirty="0" err="1" smtClean="0"/>
              <a:t>very</a:t>
            </a:r>
            <a:r>
              <a:rPr lang="fr-BE" dirty="0" smtClean="0"/>
              <a:t> important for </a:t>
            </a:r>
            <a:r>
              <a:rPr lang="fr-BE" dirty="0" err="1" smtClean="0"/>
              <a:t>practioners</a:t>
            </a:r>
            <a:r>
              <a:rPr lang="fr-BE" dirty="0" smtClean="0"/>
              <a:t>) – </a:t>
            </a:r>
            <a:r>
              <a:rPr lang="fr-BE" dirty="0" err="1" smtClean="0"/>
              <a:t>otherwise</a:t>
            </a:r>
            <a:r>
              <a:rPr lang="fr-BE" dirty="0" smtClean="0"/>
              <a:t> </a:t>
            </a:r>
            <a:r>
              <a:rPr lang="fr-BE" dirty="0" err="1" smtClean="0"/>
              <a:t>too</a:t>
            </a:r>
            <a:r>
              <a:rPr lang="fr-BE" dirty="0" smtClean="0"/>
              <a:t> </a:t>
            </a:r>
            <a:r>
              <a:rPr lang="fr-BE" dirty="0" err="1" smtClean="0"/>
              <a:t>costly</a:t>
            </a:r>
            <a:r>
              <a:rPr lang="fr-BE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9372BF-7FF3-4509-BEB2-F215239B77E7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97753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660400"/>
            <a:ext cx="4935538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 err="1" smtClean="0"/>
              <a:t>Very</a:t>
            </a:r>
            <a:r>
              <a:rPr lang="fr-BE" dirty="0" smtClean="0"/>
              <a:t> important to translate power </a:t>
            </a:r>
            <a:r>
              <a:rPr lang="fr-BE" dirty="0" err="1" smtClean="0"/>
              <a:t>statement</a:t>
            </a:r>
            <a:r>
              <a:rPr lang="fr-BE" dirty="0" smtClean="0"/>
              <a:t> </a:t>
            </a:r>
            <a:r>
              <a:rPr lang="fr-BE" dirty="0" err="1" smtClean="0"/>
              <a:t>into</a:t>
            </a:r>
            <a:r>
              <a:rPr lang="fr-BE" dirty="0" smtClean="0"/>
              <a:t> </a:t>
            </a:r>
            <a:r>
              <a:rPr lang="fr-BE" dirty="0" err="1" smtClean="0"/>
              <a:t>something</a:t>
            </a:r>
            <a:r>
              <a:rPr lang="fr-BE" dirty="0" smtClean="0"/>
              <a:t> ‘</a:t>
            </a:r>
            <a:r>
              <a:rPr lang="fr-BE" dirty="0" err="1" smtClean="0"/>
              <a:t>understandable</a:t>
            </a:r>
            <a:r>
              <a:rPr lang="fr-BE" dirty="0" smtClean="0"/>
              <a:t> to </a:t>
            </a:r>
            <a:r>
              <a:rPr lang="fr-BE" dirty="0" err="1" smtClean="0"/>
              <a:t>practioners</a:t>
            </a:r>
            <a:r>
              <a:rPr lang="fr-BE" dirty="0" smtClean="0"/>
              <a:t>’ </a:t>
            </a:r>
            <a:endParaRPr lang="en-GB" dirty="0" smtClean="0"/>
          </a:p>
          <a:p>
            <a:r>
              <a:rPr lang="en-GB" dirty="0" smtClean="0"/>
              <a:t>If </a:t>
            </a:r>
            <a:r>
              <a:rPr lang="en-GB" dirty="0"/>
              <a:t>for example, mean </a:t>
            </a:r>
            <a:r>
              <a:rPr lang="en-GB" dirty="0" err="1"/>
              <a:t>titers</a:t>
            </a:r>
            <a:r>
              <a:rPr lang="en-GB" dirty="0"/>
              <a:t> under control have a lognormal distribution with median 1000 and CV</a:t>
            </a:r>
            <a:r>
              <a:rPr lang="en-GB" baseline="-25000" dirty="0"/>
              <a:t>0</a:t>
            </a:r>
            <a:r>
              <a:rPr lang="en-GB" dirty="0"/>
              <a:t> = 30%, a shift of the mean equal to 1SD</a:t>
            </a:r>
            <a:r>
              <a:rPr lang="en-GB" baseline="-25000" dirty="0"/>
              <a:t>0</a:t>
            </a:r>
            <a:r>
              <a:rPr lang="en-GB" dirty="0"/>
              <a:t> corresponds to lognormal distribution of median 1350 while a shift of the mean of 1.3SD</a:t>
            </a:r>
            <a:r>
              <a:rPr lang="en-GB" baseline="-25000" dirty="0"/>
              <a:t>0</a:t>
            </a:r>
            <a:r>
              <a:rPr lang="en-GB" dirty="0"/>
              <a:t> corresponds to a median of 1500 approximately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9372BF-7FF3-4509-BEB2-F215239B77E7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686021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9372BF-7FF3-4509-BEB2-F215239B77E7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07694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9372BF-7FF3-4509-BEB2-F215239B77E7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4981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9372BF-7FF3-4509-BEB2-F215239B77E7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49817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9372BF-7FF3-4509-BEB2-F215239B77E7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38136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9372BF-7FF3-4509-BEB2-F215239B77E7}" type="slidenum">
              <a:rPr lang="en-GB" smtClean="0"/>
              <a:pPr>
                <a:defRPr/>
              </a:pPr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8675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 err="1" smtClean="0"/>
              <a:t>Describe</a:t>
            </a:r>
            <a:r>
              <a:rPr lang="fr-BE" dirty="0" smtClean="0"/>
              <a:t> </a:t>
            </a:r>
            <a:r>
              <a:rPr lang="fr-BE" dirty="0" err="1" smtClean="0"/>
              <a:t>context</a:t>
            </a:r>
            <a:r>
              <a:rPr lang="fr-BE" dirty="0" smtClean="0"/>
              <a:t> </a:t>
            </a:r>
            <a:r>
              <a:rPr lang="en-GB" dirty="0" smtClean="0"/>
              <a:t>in which this data is obtained</a:t>
            </a:r>
          </a:p>
          <a:p>
            <a:endParaRPr lang="fr-B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9372BF-7FF3-4509-BEB2-F215239B77E7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8993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 err="1" smtClean="0"/>
              <a:t>Insist</a:t>
            </a:r>
            <a:r>
              <a:rPr lang="fr-BE" dirty="0" smtClean="0"/>
              <a:t> </a:t>
            </a:r>
            <a:r>
              <a:rPr lang="fr-BE" dirty="0" err="1" smtClean="0"/>
              <a:t>that</a:t>
            </a:r>
            <a:r>
              <a:rPr lang="fr-BE" dirty="0" smtClean="0"/>
              <a:t> </a:t>
            </a:r>
            <a:r>
              <a:rPr lang="fr-BE" dirty="0" err="1" smtClean="0"/>
              <a:t>we</a:t>
            </a:r>
            <a:r>
              <a:rPr lang="fr-BE" dirty="0" smtClean="0"/>
              <a:t> </a:t>
            </a:r>
            <a:r>
              <a:rPr lang="fr-BE" dirty="0" err="1" smtClean="0"/>
              <a:t>need</a:t>
            </a:r>
            <a:r>
              <a:rPr lang="fr-BE" dirty="0" smtClean="0"/>
              <a:t> a </a:t>
            </a:r>
            <a:r>
              <a:rPr lang="fr-BE" dirty="0" err="1" smtClean="0"/>
              <a:t>rule</a:t>
            </a:r>
            <a:r>
              <a:rPr lang="fr-BE" dirty="0" smtClean="0"/>
              <a:t> </a:t>
            </a:r>
            <a:r>
              <a:rPr lang="fr-BE" dirty="0" err="1" smtClean="0"/>
              <a:t>which</a:t>
            </a:r>
            <a:r>
              <a:rPr lang="fr-BE" dirty="0" smtClean="0"/>
              <a:t> prompt for </a:t>
            </a:r>
            <a:r>
              <a:rPr lang="fr-BE" dirty="0" err="1" smtClean="0"/>
              <a:t>further</a:t>
            </a:r>
            <a:r>
              <a:rPr lang="fr-BE" dirty="0" smtClean="0"/>
              <a:t> </a:t>
            </a:r>
            <a:r>
              <a:rPr lang="fr-BE" dirty="0" err="1" smtClean="0"/>
              <a:t>testing</a:t>
            </a:r>
            <a:r>
              <a:rPr lang="fr-BE" dirty="0" smtClean="0"/>
              <a:t> not to </a:t>
            </a:r>
            <a:r>
              <a:rPr lang="fr-BE" dirty="0" err="1" smtClean="0"/>
              <a:t>exclude</a:t>
            </a:r>
            <a:r>
              <a:rPr lang="fr-BE" dirty="0"/>
              <a:t> </a:t>
            </a:r>
            <a:r>
              <a:rPr lang="fr-BE" dirty="0" err="1" smtClean="0"/>
              <a:t>datapoints</a:t>
            </a:r>
            <a:r>
              <a:rPr lang="fr-BE" dirty="0" smtClean="0"/>
              <a:t> </a:t>
            </a:r>
          </a:p>
          <a:p>
            <a:r>
              <a:rPr lang="fr-BE" dirty="0" err="1" smtClean="0"/>
              <a:t>Currently</a:t>
            </a:r>
            <a:r>
              <a:rPr lang="fr-BE" dirty="0" smtClean="0"/>
              <a:t>, </a:t>
            </a:r>
            <a:r>
              <a:rPr lang="fr-BE" dirty="0" err="1" smtClean="0"/>
              <a:t>Westgards</a:t>
            </a:r>
            <a:r>
              <a:rPr lang="fr-BE" dirty="0" smtClean="0"/>
              <a:t> </a:t>
            </a:r>
            <a:r>
              <a:rPr lang="fr-BE" dirty="0" err="1"/>
              <a:t>rule</a:t>
            </a:r>
            <a:r>
              <a:rPr lang="fr-BE" dirty="0"/>
              <a:t> = for </a:t>
            </a:r>
            <a:r>
              <a:rPr lang="fr-BE" dirty="0" err="1"/>
              <a:t>example</a:t>
            </a:r>
            <a:r>
              <a:rPr lang="fr-BE" dirty="0"/>
              <a:t> </a:t>
            </a:r>
            <a:r>
              <a:rPr lang="fr-BE" dirty="0" err="1"/>
              <a:t>process</a:t>
            </a:r>
            <a:r>
              <a:rPr lang="fr-BE" dirty="0"/>
              <a:t> out-of control if 2, 4, .. points are </a:t>
            </a:r>
            <a:r>
              <a:rPr lang="fr-BE" dirty="0" err="1"/>
              <a:t>outside</a:t>
            </a:r>
            <a:r>
              <a:rPr lang="fr-BE" dirty="0"/>
              <a:t> </a:t>
            </a:r>
            <a:r>
              <a:rPr lang="fr-BE" dirty="0" err="1"/>
              <a:t>limits</a:t>
            </a:r>
            <a:r>
              <a:rPr lang="fr-BE" dirty="0"/>
              <a:t> (+/- multiple of SD)  - </a:t>
            </a:r>
            <a:r>
              <a:rPr lang="fr-BE" dirty="0" err="1"/>
              <a:t>same</a:t>
            </a:r>
            <a:r>
              <a:rPr lang="fr-BE" dirty="0"/>
              <a:t> </a:t>
            </a:r>
            <a:r>
              <a:rPr lang="fr-BE" dirty="0" err="1" smtClean="0"/>
              <a:t>side</a:t>
            </a:r>
            <a:endParaRPr lang="fr-BE" dirty="0" smtClean="0"/>
          </a:p>
          <a:p>
            <a:r>
              <a:rPr lang="fr-BE" dirty="0"/>
              <a:t>Main drawback : </a:t>
            </a:r>
            <a:r>
              <a:rPr lang="fr-BE" dirty="0" err="1"/>
              <a:t>very</a:t>
            </a:r>
            <a:r>
              <a:rPr lang="fr-BE" dirty="0"/>
              <a:t> sensitive to </a:t>
            </a:r>
            <a:r>
              <a:rPr lang="fr-BE" dirty="0" err="1"/>
              <a:t>slight</a:t>
            </a:r>
            <a:r>
              <a:rPr lang="fr-BE" dirty="0"/>
              <a:t> change in SD! </a:t>
            </a:r>
          </a:p>
          <a:p>
            <a:endParaRPr lang="fr-BE" dirty="0"/>
          </a:p>
          <a:p>
            <a:r>
              <a:rPr lang="fr-BE" dirty="0" smtClean="0"/>
              <a:t>CUSUM, EWMA </a:t>
            </a:r>
            <a:r>
              <a:rPr lang="fr-BE" dirty="0" err="1" smtClean="0"/>
              <a:t>mainly</a:t>
            </a:r>
            <a:r>
              <a:rPr lang="fr-BE" dirty="0" smtClean="0"/>
              <a:t> </a:t>
            </a:r>
            <a:r>
              <a:rPr lang="fr-BE" dirty="0" err="1" smtClean="0"/>
              <a:t>used</a:t>
            </a:r>
            <a:r>
              <a:rPr lang="fr-BE" dirty="0" smtClean="0"/>
              <a:t> in </a:t>
            </a:r>
            <a:r>
              <a:rPr lang="fr-BE" dirty="0" err="1" smtClean="0"/>
              <a:t>manufacturing</a:t>
            </a:r>
            <a:r>
              <a:rPr lang="fr-BE" dirty="0" smtClean="0"/>
              <a:t>; </a:t>
            </a:r>
            <a:r>
              <a:rPr lang="fr-BE" dirty="0" err="1" smtClean="0"/>
              <a:t>chemical</a:t>
            </a:r>
            <a:r>
              <a:rPr lang="fr-BE" dirty="0" smtClean="0"/>
              <a:t> </a:t>
            </a:r>
            <a:r>
              <a:rPr lang="fr-BE" dirty="0" err="1" smtClean="0"/>
              <a:t>processing</a:t>
            </a:r>
            <a:endParaRPr lang="fr-BE" dirty="0" smtClean="0"/>
          </a:p>
          <a:p>
            <a:r>
              <a:rPr lang="fr-BE" dirty="0" err="1" smtClean="0"/>
              <a:t>Need</a:t>
            </a:r>
            <a:r>
              <a:rPr lang="fr-BE" dirty="0" smtClean="0"/>
              <a:t> </a:t>
            </a:r>
            <a:r>
              <a:rPr lang="fr-BE" dirty="0" err="1" smtClean="0"/>
              <a:t>tools</a:t>
            </a:r>
            <a:r>
              <a:rPr lang="fr-BE" dirty="0" smtClean="0"/>
              <a:t> </a:t>
            </a:r>
            <a:r>
              <a:rPr lang="fr-BE" dirty="0" err="1" smtClean="0"/>
              <a:t>that</a:t>
            </a:r>
            <a:r>
              <a:rPr lang="fr-BE" dirty="0" smtClean="0"/>
              <a:t> are stable, </a:t>
            </a:r>
            <a:r>
              <a:rPr lang="fr-BE" dirty="0" err="1" smtClean="0"/>
              <a:t>easy</a:t>
            </a:r>
            <a:r>
              <a:rPr lang="fr-BE" dirty="0" smtClean="0"/>
              <a:t> to use </a:t>
            </a:r>
            <a:r>
              <a:rPr lang="fr-BE" dirty="0" err="1" smtClean="0"/>
              <a:t>because</a:t>
            </a:r>
            <a:r>
              <a:rPr lang="fr-BE" dirty="0" smtClean="0"/>
              <a:t> </a:t>
            </a:r>
            <a:r>
              <a:rPr lang="fr-BE" dirty="0" err="1" smtClean="0"/>
              <a:t>many</a:t>
            </a:r>
            <a:r>
              <a:rPr lang="fr-BE" dirty="0" smtClean="0"/>
              <a:t> tests are </a:t>
            </a:r>
            <a:r>
              <a:rPr lang="fr-BE" dirty="0" err="1" smtClean="0"/>
              <a:t>performed</a:t>
            </a:r>
            <a:endParaRPr lang="fr-B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9372BF-7FF3-4509-BEB2-F215239B77E7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6551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 smtClean="0"/>
              <a:t>If lambda=1 – </a:t>
            </a:r>
            <a:r>
              <a:rPr lang="fr-BE" dirty="0" err="1" smtClean="0"/>
              <a:t>shewart</a:t>
            </a:r>
            <a:r>
              <a:rPr lang="fr-BE" dirty="0" smtClean="0"/>
              <a:t> </a:t>
            </a:r>
          </a:p>
          <a:p>
            <a:r>
              <a:rPr lang="fr-BE" dirty="0" smtClean="0"/>
              <a:t>ARL=</a:t>
            </a:r>
            <a:r>
              <a:rPr lang="fr-BE" dirty="0" err="1" smtClean="0"/>
              <a:t>Average</a:t>
            </a:r>
            <a:r>
              <a:rPr lang="fr-BE" dirty="0" smtClean="0"/>
              <a:t> </a:t>
            </a:r>
            <a:r>
              <a:rPr lang="fr-BE" dirty="0" err="1" smtClean="0"/>
              <a:t>Run</a:t>
            </a:r>
            <a:r>
              <a:rPr lang="fr-BE" dirty="0" smtClean="0"/>
              <a:t> </a:t>
            </a:r>
            <a:r>
              <a:rPr lang="fr-BE" dirty="0" err="1" smtClean="0"/>
              <a:t>length</a:t>
            </a:r>
            <a:r>
              <a:rPr lang="fr-BE" dirty="0" smtClean="0"/>
              <a:t> = </a:t>
            </a:r>
            <a:r>
              <a:rPr lang="fr-BE" dirty="0" err="1" smtClean="0"/>
              <a:t>quantity</a:t>
            </a:r>
            <a:r>
              <a:rPr lang="fr-BE" dirty="0" smtClean="0"/>
              <a:t> </a:t>
            </a:r>
            <a:r>
              <a:rPr lang="fr-BE" dirty="0" err="1" smtClean="0"/>
              <a:t>used</a:t>
            </a:r>
            <a:r>
              <a:rPr lang="fr-BE" dirty="0" smtClean="0"/>
              <a:t> to compare  </a:t>
            </a:r>
            <a:r>
              <a:rPr lang="fr-BE" dirty="0" err="1" smtClean="0"/>
              <a:t>different</a:t>
            </a:r>
            <a:r>
              <a:rPr lang="fr-BE" dirty="0" smtClean="0"/>
              <a:t> control </a:t>
            </a:r>
            <a:r>
              <a:rPr lang="fr-BE" dirty="0" err="1" smtClean="0"/>
              <a:t>procedures</a:t>
            </a:r>
            <a:endParaRPr lang="fr-BE" dirty="0" smtClean="0"/>
          </a:p>
          <a:p>
            <a:r>
              <a:rPr lang="fr-BE" dirty="0" smtClean="0"/>
              <a:t>ARL </a:t>
            </a:r>
            <a:r>
              <a:rPr lang="fr-BE" dirty="0" err="1" smtClean="0"/>
              <a:t>when</a:t>
            </a:r>
            <a:r>
              <a:rPr lang="fr-BE" dirty="0" smtClean="0"/>
              <a:t> </a:t>
            </a:r>
            <a:r>
              <a:rPr lang="fr-BE" dirty="0" err="1" smtClean="0"/>
              <a:t>mean</a:t>
            </a:r>
            <a:r>
              <a:rPr lang="fr-BE" dirty="0" smtClean="0"/>
              <a:t>= M0 </a:t>
            </a:r>
            <a:r>
              <a:rPr lang="fr-BE" dirty="0" err="1" smtClean="0"/>
              <a:t>similar</a:t>
            </a:r>
            <a:r>
              <a:rPr lang="fr-BE" dirty="0" smtClean="0"/>
              <a:t> to alpha (false positive)</a:t>
            </a:r>
          </a:p>
          <a:p>
            <a:r>
              <a:rPr lang="fr-BE" dirty="0"/>
              <a:t>ARL </a:t>
            </a:r>
            <a:r>
              <a:rPr lang="fr-BE" dirty="0" err="1"/>
              <a:t>when</a:t>
            </a:r>
            <a:r>
              <a:rPr lang="fr-BE" dirty="0"/>
              <a:t> </a:t>
            </a:r>
            <a:r>
              <a:rPr lang="fr-BE" dirty="0" err="1"/>
              <a:t>mean</a:t>
            </a:r>
            <a:r>
              <a:rPr lang="fr-BE" dirty="0"/>
              <a:t>= </a:t>
            </a:r>
            <a:r>
              <a:rPr lang="fr-BE" dirty="0" smtClean="0"/>
              <a:t>M </a:t>
            </a:r>
            <a:r>
              <a:rPr lang="fr-BE" dirty="0" err="1" smtClean="0"/>
              <a:t>similar</a:t>
            </a:r>
            <a:r>
              <a:rPr lang="fr-BE" dirty="0" smtClean="0"/>
              <a:t> to beta (power)</a:t>
            </a:r>
            <a:endParaRPr lang="fr-BE" dirty="0"/>
          </a:p>
          <a:p>
            <a:r>
              <a:rPr lang="fr-BE" dirty="0" smtClean="0"/>
              <a:t>RL </a:t>
            </a:r>
            <a:r>
              <a:rPr lang="fr-BE" dirty="0" err="1" smtClean="0"/>
              <a:t>is</a:t>
            </a:r>
            <a:r>
              <a:rPr lang="fr-BE" dirty="0" smtClean="0"/>
              <a:t> a </a:t>
            </a:r>
            <a:r>
              <a:rPr lang="fr-BE" dirty="0" err="1" smtClean="0"/>
              <a:t>very</a:t>
            </a:r>
            <a:r>
              <a:rPr lang="fr-BE" dirty="0" smtClean="0"/>
              <a:t> </a:t>
            </a:r>
            <a:r>
              <a:rPr lang="fr-BE" dirty="0" err="1" smtClean="0"/>
              <a:t>skewed</a:t>
            </a:r>
            <a:r>
              <a:rPr lang="fr-BE" dirty="0" smtClean="0"/>
              <a:t> distribution / </a:t>
            </a:r>
            <a:r>
              <a:rPr lang="fr-BE" dirty="0" err="1" smtClean="0"/>
              <a:t>does</a:t>
            </a:r>
            <a:r>
              <a:rPr lang="fr-BE" dirty="0" smtClean="0"/>
              <a:t> not </a:t>
            </a:r>
            <a:r>
              <a:rPr lang="fr-BE" dirty="0" err="1" smtClean="0"/>
              <a:t>always</a:t>
            </a:r>
            <a:r>
              <a:rPr lang="fr-BE" dirty="0" smtClean="0"/>
              <a:t> </a:t>
            </a:r>
            <a:r>
              <a:rPr lang="fr-BE" dirty="0" err="1" smtClean="0"/>
              <a:t>convey</a:t>
            </a:r>
            <a:r>
              <a:rPr lang="fr-BE" dirty="0" smtClean="0"/>
              <a:t> relevant info </a:t>
            </a:r>
          </a:p>
          <a:p>
            <a:r>
              <a:rPr lang="fr-BE" dirty="0" err="1" smtClean="0"/>
              <a:t>Difficult</a:t>
            </a:r>
            <a:r>
              <a:rPr lang="fr-BE" dirty="0" smtClean="0"/>
              <a:t> to </a:t>
            </a:r>
            <a:r>
              <a:rPr lang="fr-BE" dirty="0" err="1" smtClean="0"/>
              <a:t>convey</a:t>
            </a:r>
            <a:r>
              <a:rPr lang="fr-BE" dirty="0" smtClean="0"/>
              <a:t> to </a:t>
            </a:r>
            <a:r>
              <a:rPr lang="fr-BE" dirty="0" err="1" smtClean="0"/>
              <a:t>practionners</a:t>
            </a:r>
            <a:r>
              <a:rPr lang="fr-BE" dirty="0" smtClean="0"/>
              <a:t> (</a:t>
            </a:r>
            <a:r>
              <a:rPr lang="fr-BE" dirty="0" err="1" smtClean="0"/>
              <a:t>lab</a:t>
            </a:r>
            <a:r>
              <a:rPr lang="fr-BE" dirty="0" smtClean="0"/>
              <a:t>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9372BF-7FF3-4509-BEB2-F215239B77E7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19683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 smtClean="0"/>
              <a:t>Question </a:t>
            </a:r>
            <a:r>
              <a:rPr lang="fr-BE" dirty="0" err="1" smtClean="0"/>
              <a:t>that</a:t>
            </a:r>
            <a:r>
              <a:rPr lang="fr-BE" dirty="0" smtClean="0"/>
              <a:t> </a:t>
            </a:r>
            <a:r>
              <a:rPr lang="fr-BE" dirty="0" err="1" smtClean="0"/>
              <a:t>we</a:t>
            </a:r>
            <a:r>
              <a:rPr lang="fr-BE" dirty="0" smtClean="0"/>
              <a:t> </a:t>
            </a:r>
            <a:r>
              <a:rPr lang="fr-BE" dirty="0" err="1" smtClean="0"/>
              <a:t>will</a:t>
            </a:r>
            <a:r>
              <a:rPr lang="fr-BE" dirty="0" smtClean="0"/>
              <a:t> not </a:t>
            </a:r>
            <a:r>
              <a:rPr lang="fr-BE" dirty="0" err="1" smtClean="0"/>
              <a:t>directly</a:t>
            </a:r>
            <a:r>
              <a:rPr lang="fr-BE" dirty="0" smtClean="0"/>
              <a:t> </a:t>
            </a:r>
            <a:r>
              <a:rPr lang="fr-BE" dirty="0" err="1" smtClean="0"/>
              <a:t>adress</a:t>
            </a:r>
            <a:r>
              <a:rPr lang="fr-BE" dirty="0" smtClean="0"/>
              <a:t> </a:t>
            </a:r>
            <a:r>
              <a:rPr lang="fr-BE" dirty="0" err="1" smtClean="0"/>
              <a:t>here</a:t>
            </a:r>
            <a:r>
              <a:rPr lang="fr-BE" dirty="0" smtClean="0"/>
              <a:t> </a:t>
            </a:r>
            <a:r>
              <a:rPr lang="fr-BE" dirty="0" err="1" smtClean="0"/>
              <a:t>is</a:t>
            </a:r>
            <a:r>
              <a:rPr lang="fr-BE" dirty="0" smtClean="0"/>
              <a:t> estimation of M0 /SD0</a:t>
            </a:r>
          </a:p>
          <a:p>
            <a:r>
              <a:rPr lang="fr-BE" dirty="0" smtClean="0"/>
              <a:t>General </a:t>
            </a:r>
            <a:r>
              <a:rPr lang="fr-BE" dirty="0" err="1" smtClean="0"/>
              <a:t>recommendation</a:t>
            </a:r>
            <a:r>
              <a:rPr lang="fr-BE" dirty="0" smtClean="0"/>
              <a:t> </a:t>
            </a:r>
            <a:r>
              <a:rPr lang="fr-BE" dirty="0" err="1" smtClean="0"/>
              <a:t>is</a:t>
            </a:r>
            <a:r>
              <a:rPr lang="fr-BE" dirty="0"/>
              <a:t> </a:t>
            </a:r>
            <a:r>
              <a:rPr lang="fr-BE" dirty="0" smtClean="0"/>
              <a:t>to </a:t>
            </a:r>
            <a:r>
              <a:rPr lang="fr-BE" dirty="0" err="1" smtClean="0"/>
              <a:t>used</a:t>
            </a:r>
            <a:r>
              <a:rPr lang="fr-BE" dirty="0" smtClean="0"/>
              <a:t> </a:t>
            </a:r>
            <a:r>
              <a:rPr lang="fr-BE" dirty="0" err="1" smtClean="0"/>
              <a:t>at</a:t>
            </a:r>
            <a:r>
              <a:rPr lang="fr-BE" dirty="0" smtClean="0"/>
              <a:t> least 30 </a:t>
            </a:r>
            <a:r>
              <a:rPr lang="fr-BE" dirty="0" err="1" smtClean="0"/>
              <a:t>days</a:t>
            </a:r>
            <a:r>
              <a:rPr lang="fr-BE" dirty="0" smtClean="0"/>
              <a:t> of </a:t>
            </a:r>
            <a:r>
              <a:rPr lang="fr-BE" dirty="0" err="1" smtClean="0"/>
              <a:t>historical</a:t>
            </a:r>
            <a:r>
              <a:rPr lang="fr-BE" dirty="0" smtClean="0"/>
              <a:t> data (</a:t>
            </a:r>
            <a:r>
              <a:rPr lang="fr-BE" dirty="0" err="1" smtClean="0"/>
              <a:t>independent</a:t>
            </a:r>
            <a:r>
              <a:rPr lang="fr-BE" dirty="0" smtClean="0"/>
              <a:t> data)  - </a:t>
            </a:r>
            <a:r>
              <a:rPr lang="fr-BE" dirty="0" err="1" smtClean="0"/>
              <a:t>should</a:t>
            </a:r>
            <a:r>
              <a:rPr lang="fr-BE" dirty="0" smtClean="0"/>
              <a:t> </a:t>
            </a:r>
            <a:r>
              <a:rPr lang="fr-BE" dirty="0" err="1" smtClean="0"/>
              <a:t>reflect</a:t>
            </a:r>
            <a:r>
              <a:rPr lang="fr-BE" dirty="0" smtClean="0"/>
              <a:t> total </a:t>
            </a:r>
            <a:r>
              <a:rPr lang="fr-BE" dirty="0" err="1" smtClean="0"/>
              <a:t>variability</a:t>
            </a:r>
            <a:r>
              <a:rPr lang="fr-BE" dirty="0" smtClean="0"/>
              <a:t> of the </a:t>
            </a:r>
            <a:r>
              <a:rPr lang="fr-BE" dirty="0" err="1" smtClean="0"/>
              <a:t>process</a:t>
            </a:r>
            <a:r>
              <a:rPr lang="fr-BE" dirty="0" smtClean="0"/>
              <a:t> – </a:t>
            </a:r>
            <a:r>
              <a:rPr lang="fr-BE" dirty="0" err="1" smtClean="0"/>
              <a:t>sometimes</a:t>
            </a:r>
            <a:r>
              <a:rPr lang="fr-BE" dirty="0" smtClean="0"/>
              <a:t> </a:t>
            </a:r>
            <a:r>
              <a:rPr lang="fr-BE" dirty="0" err="1" smtClean="0"/>
              <a:t>difficult</a:t>
            </a:r>
            <a:r>
              <a:rPr lang="fr-BE" dirty="0" smtClean="0"/>
              <a:t> to have more </a:t>
            </a:r>
            <a:r>
              <a:rPr lang="fr-BE" dirty="0" err="1" smtClean="0"/>
              <a:t>than</a:t>
            </a:r>
            <a:r>
              <a:rPr lang="fr-BE" dirty="0" smtClean="0"/>
              <a:t> 30 </a:t>
            </a:r>
            <a:r>
              <a:rPr lang="fr-BE" dirty="0" err="1" smtClean="0"/>
              <a:t>days</a:t>
            </a:r>
            <a:r>
              <a:rPr lang="fr-BE" dirty="0" smtClean="0"/>
              <a:t> </a:t>
            </a:r>
          </a:p>
          <a:p>
            <a:r>
              <a:rPr lang="fr-BE" dirty="0" err="1" smtClean="0"/>
              <a:t>Also</a:t>
            </a:r>
            <a:r>
              <a:rPr lang="fr-BE" dirty="0" smtClean="0"/>
              <a:t> EWMA </a:t>
            </a:r>
            <a:r>
              <a:rPr lang="fr-BE" dirty="0" err="1" smtClean="0"/>
              <a:t>chart</a:t>
            </a:r>
            <a:r>
              <a:rPr lang="fr-BE" dirty="0" smtClean="0"/>
              <a:t> for </a:t>
            </a:r>
            <a:r>
              <a:rPr lang="fr-BE" dirty="0" err="1" smtClean="0"/>
              <a:t>mean</a:t>
            </a:r>
            <a:r>
              <a:rPr lang="fr-BE" dirty="0" smtClean="0"/>
              <a:t> – </a:t>
            </a:r>
            <a:r>
              <a:rPr lang="fr-BE" dirty="0" err="1" smtClean="0"/>
              <a:t>other</a:t>
            </a:r>
            <a:r>
              <a:rPr lang="fr-BE" dirty="0" smtClean="0"/>
              <a:t> </a:t>
            </a:r>
            <a:r>
              <a:rPr lang="fr-BE" dirty="0" err="1" smtClean="0"/>
              <a:t>charts</a:t>
            </a:r>
            <a:r>
              <a:rPr lang="fr-BE" dirty="0" smtClean="0"/>
              <a:t> to monitor </a:t>
            </a:r>
            <a:r>
              <a:rPr lang="fr-BE" dirty="0" err="1" smtClean="0"/>
              <a:t>variability</a:t>
            </a:r>
            <a:r>
              <a:rPr lang="fr-BE" dirty="0" smtClean="0"/>
              <a:t> – not </a:t>
            </a:r>
            <a:r>
              <a:rPr lang="fr-BE" dirty="0" err="1" smtClean="0"/>
              <a:t>discussed</a:t>
            </a:r>
            <a:r>
              <a:rPr lang="fr-BE" dirty="0" smtClean="0"/>
              <a:t> </a:t>
            </a:r>
            <a:r>
              <a:rPr lang="fr-BE" dirty="0" err="1" smtClean="0"/>
              <a:t>here</a:t>
            </a:r>
            <a:r>
              <a:rPr lang="fr-BE" dirty="0" smtClean="0"/>
              <a:t>  </a:t>
            </a:r>
          </a:p>
          <a:p>
            <a:r>
              <a:rPr lang="fr-BE" dirty="0" smtClean="0"/>
              <a:t>Influence of estimation of </a:t>
            </a:r>
            <a:r>
              <a:rPr lang="fr-BE" dirty="0"/>
              <a:t>M0 /</a:t>
            </a:r>
            <a:r>
              <a:rPr lang="fr-BE" dirty="0" smtClean="0"/>
              <a:t>SD0 on </a:t>
            </a:r>
            <a:r>
              <a:rPr lang="fr-BE" dirty="0" err="1" smtClean="0"/>
              <a:t>properties</a:t>
            </a:r>
            <a:r>
              <a:rPr lang="fr-BE" dirty="0" smtClean="0"/>
              <a:t> of the </a:t>
            </a:r>
            <a:r>
              <a:rPr lang="fr-BE" dirty="0" err="1" smtClean="0"/>
              <a:t>chart</a:t>
            </a:r>
            <a:r>
              <a:rPr lang="fr-BE" dirty="0" smtClean="0"/>
              <a:t> </a:t>
            </a:r>
            <a:r>
              <a:rPr lang="fr-BE" dirty="0" err="1" smtClean="0"/>
              <a:t>should</a:t>
            </a:r>
            <a:r>
              <a:rPr lang="fr-BE" dirty="0" smtClean="0"/>
              <a:t> </a:t>
            </a:r>
            <a:r>
              <a:rPr lang="fr-BE" dirty="0" err="1" smtClean="0"/>
              <a:t>be</a:t>
            </a:r>
            <a:r>
              <a:rPr lang="fr-BE" dirty="0" smtClean="0"/>
              <a:t> </a:t>
            </a:r>
            <a:r>
              <a:rPr lang="fr-BE" dirty="0" err="1" smtClean="0"/>
              <a:t>studied</a:t>
            </a:r>
            <a:r>
              <a:rPr lang="fr-BE" dirty="0" smtClean="0"/>
              <a:t> in practice </a:t>
            </a:r>
            <a:endParaRPr lang="fr-BE" dirty="0"/>
          </a:p>
          <a:p>
            <a:endParaRPr lang="fr-B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9372BF-7FF3-4509-BEB2-F215239B77E7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08192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 err="1" smtClean="0"/>
              <a:t>Correlations</a:t>
            </a:r>
            <a:r>
              <a:rPr lang="fr-BE" dirty="0" smtClean="0"/>
              <a:t> </a:t>
            </a:r>
            <a:r>
              <a:rPr lang="fr-BE" dirty="0" err="1" smtClean="0"/>
              <a:t>studied</a:t>
            </a:r>
            <a:r>
              <a:rPr lang="fr-BE" dirty="0" smtClean="0"/>
              <a:t> in </a:t>
            </a:r>
            <a:r>
              <a:rPr lang="fr-BE" dirty="0" err="1" smtClean="0"/>
              <a:t>database</a:t>
            </a:r>
            <a:r>
              <a:rPr lang="fr-BE" dirty="0" smtClean="0"/>
              <a:t> in ‘</a:t>
            </a:r>
            <a:r>
              <a:rPr lang="fr-BE" dirty="0" err="1" smtClean="0"/>
              <a:t>historical</a:t>
            </a:r>
            <a:r>
              <a:rPr lang="fr-BE" dirty="0" smtClean="0"/>
              <a:t>’ data</a:t>
            </a:r>
          </a:p>
          <a:p>
            <a:r>
              <a:rPr lang="fr-BE" dirty="0" err="1" smtClean="0"/>
              <a:t>Depends</a:t>
            </a:r>
            <a:r>
              <a:rPr lang="fr-BE" dirty="0" smtClean="0"/>
              <a:t> on time </a:t>
            </a:r>
            <a:r>
              <a:rPr lang="fr-BE" dirty="0" err="1" smtClean="0"/>
              <a:t>between</a:t>
            </a:r>
            <a:r>
              <a:rPr lang="fr-BE" dirty="0" smtClean="0"/>
              <a:t> </a:t>
            </a:r>
            <a:r>
              <a:rPr lang="fr-BE" dirty="0" err="1" smtClean="0"/>
              <a:t>testing</a:t>
            </a:r>
            <a:r>
              <a:rPr lang="fr-BE" dirty="0" smtClean="0"/>
              <a:t> for </a:t>
            </a:r>
            <a:r>
              <a:rPr lang="fr-BE" dirty="0" smtClean="0">
                <a:sym typeface="Symbol"/>
              </a:rPr>
              <a:t></a:t>
            </a:r>
            <a:endParaRPr lang="fr-BE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9372BF-7FF3-4509-BEB2-F215239B77E7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21905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9372BF-7FF3-4509-BEB2-F215239B77E7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10417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03591" y="4625348"/>
            <a:ext cx="5335270" cy="4442698"/>
          </a:xfrm>
        </p:spPr>
        <p:txBody>
          <a:bodyPr/>
          <a:lstStyle/>
          <a:p>
            <a:r>
              <a:rPr lang="fr-BE" dirty="0" err="1" smtClean="0">
                <a:sym typeface="Symbol"/>
              </a:rPr>
              <a:t>Could</a:t>
            </a:r>
            <a:r>
              <a:rPr lang="fr-BE" dirty="0" smtClean="0">
                <a:sym typeface="Symbol"/>
              </a:rPr>
              <a:t> use the exact </a:t>
            </a:r>
            <a:r>
              <a:rPr lang="fr-BE" dirty="0" err="1" smtClean="0">
                <a:sym typeface="Symbol"/>
              </a:rPr>
              <a:t>ones</a:t>
            </a:r>
            <a:r>
              <a:rPr lang="fr-BE" dirty="0" smtClean="0">
                <a:sym typeface="Symbol"/>
              </a:rPr>
              <a:t> </a:t>
            </a:r>
            <a:r>
              <a:rPr lang="fr-BE" dirty="0" err="1" smtClean="0">
                <a:sym typeface="Symbol"/>
              </a:rPr>
              <a:t>after</a:t>
            </a:r>
            <a:r>
              <a:rPr lang="fr-BE" dirty="0" smtClean="0">
                <a:sym typeface="Symbol"/>
              </a:rPr>
              <a:t> </a:t>
            </a:r>
            <a:r>
              <a:rPr lang="fr-BE" dirty="0" err="1" smtClean="0">
                <a:sym typeface="Symbol"/>
              </a:rPr>
              <a:t>having</a:t>
            </a:r>
            <a:r>
              <a:rPr lang="fr-BE" dirty="0" smtClean="0">
                <a:sym typeface="Symbol"/>
              </a:rPr>
              <a:t> </a:t>
            </a:r>
            <a:r>
              <a:rPr lang="fr-BE" dirty="0" err="1" smtClean="0">
                <a:sym typeface="Symbol"/>
              </a:rPr>
              <a:t>estimated</a:t>
            </a:r>
            <a:r>
              <a:rPr lang="fr-BE" dirty="0" smtClean="0">
                <a:sym typeface="Symbol"/>
              </a:rPr>
              <a:t>  but </a:t>
            </a:r>
            <a:r>
              <a:rPr lang="fr-BE" dirty="0" err="1" smtClean="0">
                <a:sym typeface="Symbol"/>
              </a:rPr>
              <a:t>difficult</a:t>
            </a:r>
            <a:r>
              <a:rPr lang="fr-BE" dirty="0" smtClean="0">
                <a:sym typeface="Symbol"/>
              </a:rPr>
              <a:t> to do in practice</a:t>
            </a:r>
          </a:p>
          <a:p>
            <a:r>
              <a:rPr lang="fr-BE" dirty="0">
                <a:sym typeface="Symbol"/>
              </a:rPr>
              <a:t>If exact </a:t>
            </a:r>
            <a:r>
              <a:rPr lang="fr-BE" dirty="0" err="1">
                <a:sym typeface="Symbol"/>
              </a:rPr>
              <a:t>bounds</a:t>
            </a:r>
            <a:r>
              <a:rPr lang="fr-BE" dirty="0">
                <a:sym typeface="Symbol"/>
              </a:rPr>
              <a:t> are </a:t>
            </a:r>
            <a:r>
              <a:rPr lang="fr-BE" dirty="0" err="1">
                <a:sym typeface="Symbol"/>
              </a:rPr>
              <a:t>used</a:t>
            </a:r>
            <a:r>
              <a:rPr lang="fr-BE" dirty="0">
                <a:sym typeface="Symbol"/>
              </a:rPr>
              <a:t> </a:t>
            </a:r>
            <a:r>
              <a:rPr lang="fr-BE" dirty="0" smtClean="0">
                <a:sym typeface="Symbol"/>
              </a:rPr>
              <a:t>false positive over x </a:t>
            </a:r>
            <a:r>
              <a:rPr lang="fr-BE" dirty="0" err="1" smtClean="0">
                <a:sym typeface="Symbol"/>
              </a:rPr>
              <a:t>days</a:t>
            </a:r>
            <a:r>
              <a:rPr lang="fr-BE" dirty="0" smtClean="0">
                <a:sym typeface="Symbol"/>
              </a:rPr>
              <a:t> </a:t>
            </a:r>
            <a:r>
              <a:rPr lang="fr-BE" dirty="0" err="1" smtClean="0">
                <a:sym typeface="Symbol"/>
              </a:rPr>
              <a:t>is</a:t>
            </a:r>
            <a:r>
              <a:rPr lang="fr-BE" dirty="0" smtClean="0">
                <a:sym typeface="Symbol"/>
              </a:rPr>
              <a:t> the </a:t>
            </a:r>
            <a:r>
              <a:rPr lang="fr-BE" dirty="0" err="1" smtClean="0">
                <a:sym typeface="Symbol"/>
              </a:rPr>
              <a:t>ones</a:t>
            </a:r>
            <a:r>
              <a:rPr lang="fr-BE" dirty="0" smtClean="0">
                <a:sym typeface="Symbol"/>
              </a:rPr>
              <a:t> </a:t>
            </a:r>
            <a:r>
              <a:rPr lang="fr-BE" dirty="0" err="1" smtClean="0">
                <a:sym typeface="Symbol"/>
              </a:rPr>
              <a:t>corresponding</a:t>
            </a:r>
            <a:r>
              <a:rPr lang="fr-BE" dirty="0" smtClean="0">
                <a:sym typeface="Symbol"/>
              </a:rPr>
              <a:t> to </a:t>
            </a:r>
            <a:r>
              <a:rPr lang="fr-BE" dirty="0" err="1" smtClean="0">
                <a:sym typeface="Symbol"/>
              </a:rPr>
              <a:t>solid</a:t>
            </a:r>
            <a:r>
              <a:rPr lang="fr-BE" dirty="0" smtClean="0">
                <a:sym typeface="Symbol"/>
              </a:rPr>
              <a:t> line (20% </a:t>
            </a:r>
            <a:r>
              <a:rPr lang="fr-BE" dirty="0" err="1" smtClean="0">
                <a:sym typeface="Symbol"/>
              </a:rPr>
              <a:t>at</a:t>
            </a:r>
            <a:r>
              <a:rPr lang="fr-BE" dirty="0" smtClean="0">
                <a:sym typeface="Symbol"/>
              </a:rPr>
              <a:t> least one false </a:t>
            </a:r>
            <a:r>
              <a:rPr lang="fr-BE" dirty="0" err="1" smtClean="0">
                <a:sym typeface="Symbol"/>
              </a:rPr>
              <a:t>alarm</a:t>
            </a:r>
            <a:r>
              <a:rPr lang="fr-BE" dirty="0" smtClean="0">
                <a:sym typeface="Symbol"/>
              </a:rPr>
              <a:t> over 100 </a:t>
            </a:r>
            <a:r>
              <a:rPr lang="fr-BE" dirty="0" err="1" smtClean="0">
                <a:sym typeface="Symbol"/>
              </a:rPr>
              <a:t>days</a:t>
            </a:r>
            <a:r>
              <a:rPr lang="fr-BE" dirty="0" smtClean="0">
                <a:sym typeface="Symbol"/>
              </a:rPr>
              <a:t> = 5 </a:t>
            </a:r>
            <a:r>
              <a:rPr lang="fr-BE" dirty="0" err="1" smtClean="0">
                <a:sym typeface="Symbol"/>
              </a:rPr>
              <a:t>months</a:t>
            </a:r>
            <a:r>
              <a:rPr lang="fr-BE" dirty="0" smtClean="0">
                <a:sym typeface="Symbol"/>
              </a:rPr>
              <a:t> minimum) </a:t>
            </a:r>
          </a:p>
          <a:p>
            <a:r>
              <a:rPr lang="fr-BE" dirty="0" smtClean="0">
                <a:sym typeface="Symbol"/>
              </a:rPr>
              <a:t>ARL = 300 (for </a:t>
            </a:r>
            <a:r>
              <a:rPr lang="fr-BE" dirty="0" err="1" smtClean="0">
                <a:sym typeface="Symbol"/>
              </a:rPr>
              <a:t>practionners</a:t>
            </a:r>
            <a:r>
              <a:rPr lang="fr-BE" dirty="0" smtClean="0">
                <a:sym typeface="Symbol"/>
              </a:rPr>
              <a:t> </a:t>
            </a:r>
            <a:r>
              <a:rPr lang="fr-BE" dirty="0" err="1" smtClean="0">
                <a:sym typeface="Symbol"/>
              </a:rPr>
              <a:t>different</a:t>
            </a:r>
            <a:r>
              <a:rPr lang="fr-BE" dirty="0">
                <a:sym typeface="Symbol"/>
              </a:rPr>
              <a:t> </a:t>
            </a:r>
            <a:r>
              <a:rPr lang="fr-BE" dirty="0" smtClean="0">
                <a:sym typeface="Symbol"/>
              </a:rPr>
              <a:t>message !!)</a:t>
            </a:r>
            <a:endParaRPr lang="fr-BE" dirty="0">
              <a:sym typeface="Symbol"/>
            </a:endParaRPr>
          </a:p>
          <a:p>
            <a:r>
              <a:rPr lang="fr-BE" dirty="0" smtClean="0">
                <a:sym typeface="Symbol"/>
              </a:rPr>
              <a:t> </a:t>
            </a:r>
          </a:p>
          <a:p>
            <a:r>
              <a:rPr lang="fr-BE" dirty="0" smtClean="0">
                <a:sym typeface="Symbol"/>
              </a:rPr>
              <a:t>Use rho=0 ? </a:t>
            </a:r>
            <a:r>
              <a:rPr lang="fr-BE" dirty="0" err="1" smtClean="0">
                <a:sym typeface="Symbol"/>
              </a:rPr>
              <a:t>What</a:t>
            </a:r>
            <a:r>
              <a:rPr lang="fr-BE" dirty="0" smtClean="0">
                <a:sym typeface="Symbol"/>
              </a:rPr>
              <a:t> </a:t>
            </a:r>
            <a:r>
              <a:rPr lang="fr-BE" dirty="0" err="1" smtClean="0">
                <a:sym typeface="Symbol"/>
              </a:rPr>
              <a:t>is</a:t>
            </a:r>
            <a:r>
              <a:rPr lang="fr-BE" dirty="0" smtClean="0">
                <a:sym typeface="Symbol"/>
              </a:rPr>
              <a:t> the damage? (simulations)</a:t>
            </a:r>
          </a:p>
          <a:p>
            <a:r>
              <a:rPr lang="fr-BE" dirty="0" smtClean="0">
                <a:sym typeface="Symbol"/>
              </a:rPr>
              <a:t>If </a:t>
            </a:r>
            <a:r>
              <a:rPr lang="fr-BE" dirty="0" err="1" smtClean="0">
                <a:sym typeface="Symbol"/>
              </a:rPr>
              <a:t>bounds</a:t>
            </a:r>
            <a:r>
              <a:rPr lang="fr-BE" dirty="0" smtClean="0">
                <a:sym typeface="Symbol"/>
              </a:rPr>
              <a:t> match real </a:t>
            </a:r>
            <a:r>
              <a:rPr lang="fr-BE" dirty="0" err="1" smtClean="0">
                <a:sym typeface="Symbol"/>
              </a:rPr>
              <a:t>process</a:t>
            </a:r>
            <a:r>
              <a:rPr lang="fr-BE" dirty="0" smtClean="0">
                <a:sym typeface="Symbol"/>
              </a:rPr>
              <a:t> </a:t>
            </a:r>
            <a:r>
              <a:rPr lang="fr-BE" dirty="0" err="1" smtClean="0">
                <a:sym typeface="Symbol"/>
              </a:rPr>
              <a:t>then</a:t>
            </a:r>
            <a:r>
              <a:rPr lang="fr-BE" dirty="0" smtClean="0">
                <a:sym typeface="Symbol"/>
              </a:rPr>
              <a:t> false positive over 100 </a:t>
            </a:r>
            <a:r>
              <a:rPr lang="fr-BE" dirty="0" err="1" smtClean="0">
                <a:sym typeface="Symbol"/>
              </a:rPr>
              <a:t>days</a:t>
            </a:r>
            <a:r>
              <a:rPr lang="fr-BE" dirty="0" smtClean="0">
                <a:sym typeface="Symbol"/>
              </a:rPr>
              <a:t> </a:t>
            </a:r>
            <a:r>
              <a:rPr lang="fr-BE" dirty="0" err="1" smtClean="0">
                <a:sym typeface="Symbol"/>
              </a:rPr>
              <a:t>is</a:t>
            </a:r>
            <a:r>
              <a:rPr lang="fr-BE" dirty="0" smtClean="0">
                <a:sym typeface="Symbol"/>
              </a:rPr>
              <a:t> 20%</a:t>
            </a:r>
          </a:p>
          <a:p>
            <a:r>
              <a:rPr lang="fr-BE" dirty="0">
                <a:sym typeface="Symbol"/>
              </a:rPr>
              <a:t>If </a:t>
            </a:r>
            <a:r>
              <a:rPr lang="fr-BE" dirty="0" err="1">
                <a:sym typeface="Symbol"/>
              </a:rPr>
              <a:t>bounds</a:t>
            </a:r>
            <a:r>
              <a:rPr lang="fr-BE" dirty="0">
                <a:sym typeface="Symbol"/>
              </a:rPr>
              <a:t> </a:t>
            </a:r>
            <a:r>
              <a:rPr lang="fr-BE" dirty="0" smtClean="0">
                <a:sym typeface="Symbol"/>
              </a:rPr>
              <a:t>for </a:t>
            </a:r>
            <a:r>
              <a:rPr lang="fr-BE" dirty="0" err="1" smtClean="0">
                <a:sym typeface="Symbol"/>
              </a:rPr>
              <a:t>iid</a:t>
            </a:r>
            <a:r>
              <a:rPr lang="fr-BE" dirty="0" smtClean="0">
                <a:sym typeface="Symbol"/>
              </a:rPr>
              <a:t> variables are </a:t>
            </a:r>
            <a:r>
              <a:rPr lang="fr-BE" dirty="0" err="1" smtClean="0">
                <a:sym typeface="Symbol"/>
              </a:rPr>
              <a:t>used</a:t>
            </a:r>
            <a:r>
              <a:rPr lang="fr-BE" dirty="0" smtClean="0">
                <a:sym typeface="Symbol"/>
              </a:rPr>
              <a:t> </a:t>
            </a:r>
            <a:r>
              <a:rPr lang="fr-BE" dirty="0" err="1" smtClean="0">
                <a:sym typeface="Symbol"/>
              </a:rPr>
              <a:t>then</a:t>
            </a:r>
            <a:r>
              <a:rPr lang="fr-BE" dirty="0" smtClean="0">
                <a:sym typeface="Symbol"/>
              </a:rPr>
              <a:t> </a:t>
            </a:r>
            <a:r>
              <a:rPr lang="fr-BE" dirty="0">
                <a:sym typeface="Symbol"/>
              </a:rPr>
              <a:t>false positive over 100 </a:t>
            </a:r>
            <a:r>
              <a:rPr lang="fr-BE" dirty="0" err="1">
                <a:sym typeface="Symbol"/>
              </a:rPr>
              <a:t>days</a:t>
            </a:r>
            <a:r>
              <a:rPr lang="fr-BE" dirty="0">
                <a:sym typeface="Symbol"/>
              </a:rPr>
              <a:t> </a:t>
            </a:r>
            <a:r>
              <a:rPr lang="fr-BE" dirty="0" err="1" smtClean="0">
                <a:sym typeface="Symbol"/>
              </a:rPr>
              <a:t>is</a:t>
            </a:r>
            <a:r>
              <a:rPr lang="fr-BE" dirty="0" smtClean="0">
                <a:sym typeface="Symbol"/>
              </a:rPr>
              <a:t> high </a:t>
            </a:r>
            <a:r>
              <a:rPr lang="fr-BE" dirty="0" err="1" smtClean="0">
                <a:sym typeface="Symbol"/>
              </a:rPr>
              <a:t>already</a:t>
            </a:r>
            <a:r>
              <a:rPr lang="fr-BE" dirty="0" smtClean="0">
                <a:sym typeface="Symbol"/>
              </a:rPr>
              <a:t> </a:t>
            </a:r>
            <a:r>
              <a:rPr lang="fr-BE" dirty="0" err="1" smtClean="0">
                <a:sym typeface="Symbol"/>
              </a:rPr>
              <a:t>after</a:t>
            </a:r>
            <a:r>
              <a:rPr lang="fr-BE" dirty="0" smtClean="0">
                <a:sym typeface="Symbol"/>
              </a:rPr>
              <a:t> 20 </a:t>
            </a:r>
            <a:r>
              <a:rPr lang="fr-BE" dirty="0" err="1" smtClean="0">
                <a:sym typeface="Symbol"/>
              </a:rPr>
              <a:t>days</a:t>
            </a:r>
            <a:r>
              <a:rPr lang="fr-BE" dirty="0" smtClean="0">
                <a:sym typeface="Symbol"/>
              </a:rPr>
              <a:t> of observations and </a:t>
            </a:r>
            <a:r>
              <a:rPr lang="fr-BE" dirty="0" err="1" smtClean="0">
                <a:sym typeface="Symbol"/>
              </a:rPr>
              <a:t>increases</a:t>
            </a:r>
            <a:r>
              <a:rPr lang="fr-BE" dirty="0" smtClean="0">
                <a:sym typeface="Symbol"/>
              </a:rPr>
              <a:t> </a:t>
            </a:r>
            <a:r>
              <a:rPr lang="fr-BE" dirty="0" err="1" smtClean="0">
                <a:sym typeface="Symbol"/>
              </a:rPr>
              <a:t>quickly</a:t>
            </a:r>
            <a:r>
              <a:rPr lang="fr-BE" dirty="0" smtClean="0">
                <a:sym typeface="Symbol"/>
              </a:rPr>
              <a:t> </a:t>
            </a:r>
            <a:r>
              <a:rPr lang="fr-BE" dirty="0" err="1" smtClean="0">
                <a:sym typeface="Symbol"/>
              </a:rPr>
              <a:t>with</a:t>
            </a:r>
            <a:r>
              <a:rPr lang="fr-BE" dirty="0" smtClean="0">
                <a:sym typeface="Symbol"/>
              </a:rPr>
              <a:t> </a:t>
            </a:r>
            <a:r>
              <a:rPr lang="fr-BE" dirty="0" err="1" smtClean="0">
                <a:sym typeface="Symbol"/>
              </a:rPr>
              <a:t>correlation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9372BF-7FF3-4509-BEB2-F215239B77E7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29079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 err="1"/>
              <a:t>Assuming</a:t>
            </a:r>
            <a:r>
              <a:rPr lang="fr-BE" dirty="0"/>
              <a:t>  rho=1 for </a:t>
            </a:r>
            <a:r>
              <a:rPr lang="fr-BE" dirty="0" err="1"/>
              <a:t>bounds</a:t>
            </a:r>
            <a:r>
              <a:rPr lang="fr-BE" dirty="0"/>
              <a:t> computation  ‘no </a:t>
            </a:r>
            <a:r>
              <a:rPr lang="fr-BE" dirty="0" err="1"/>
              <a:t>additional</a:t>
            </a:r>
            <a:r>
              <a:rPr lang="fr-BE" dirty="0"/>
              <a:t> info </a:t>
            </a:r>
            <a:r>
              <a:rPr lang="fr-BE" dirty="0" err="1"/>
              <a:t>obtained</a:t>
            </a:r>
            <a:r>
              <a:rPr lang="fr-BE" dirty="0"/>
              <a:t> by </a:t>
            </a:r>
            <a:r>
              <a:rPr lang="fr-BE" dirty="0" err="1"/>
              <a:t>repeating</a:t>
            </a:r>
            <a:r>
              <a:rPr lang="fr-BE" dirty="0"/>
              <a:t> </a:t>
            </a:r>
            <a:r>
              <a:rPr lang="fr-BE" dirty="0" smtClean="0"/>
              <a:t>test </a:t>
            </a:r>
            <a:r>
              <a:rPr lang="fr-BE" dirty="0" err="1"/>
              <a:t>same</a:t>
            </a:r>
            <a:r>
              <a:rPr lang="fr-BE" dirty="0"/>
              <a:t> </a:t>
            </a:r>
            <a:r>
              <a:rPr lang="fr-BE" dirty="0" err="1"/>
              <a:t>day</a:t>
            </a:r>
            <a:r>
              <a:rPr lang="fr-BE" dirty="0"/>
              <a:t>’  </a:t>
            </a:r>
            <a:r>
              <a:rPr lang="fr-BE" dirty="0" err="1"/>
              <a:t>while</a:t>
            </a:r>
            <a:r>
              <a:rPr lang="fr-BE" dirty="0"/>
              <a:t> rho &lt;1  </a:t>
            </a:r>
            <a:r>
              <a:rPr lang="fr-BE" dirty="0" err="1" smtClean="0"/>
              <a:t>decrease</a:t>
            </a:r>
            <a:r>
              <a:rPr lang="fr-BE" dirty="0" smtClean="0"/>
              <a:t> power but ‘acceptable’ </a:t>
            </a:r>
            <a:r>
              <a:rPr lang="fr-BE" dirty="0" err="1" smtClean="0"/>
              <a:t>amount</a:t>
            </a:r>
            <a:endParaRPr lang="fr-BE" dirty="0" smtClean="0"/>
          </a:p>
          <a:p>
            <a:endParaRPr lang="fr-BE" dirty="0" smtClean="0"/>
          </a:p>
          <a:p>
            <a:r>
              <a:rPr lang="fr-BE" dirty="0" err="1" smtClean="0"/>
              <a:t>Same</a:t>
            </a:r>
            <a:r>
              <a:rPr lang="fr-BE" dirty="0" smtClean="0"/>
              <a:t> </a:t>
            </a:r>
            <a:r>
              <a:rPr lang="fr-BE" dirty="0" err="1" smtClean="0"/>
              <a:t>results</a:t>
            </a:r>
            <a:r>
              <a:rPr lang="fr-BE" dirty="0" smtClean="0"/>
              <a:t> if n&gt;5 </a:t>
            </a:r>
          </a:p>
          <a:p>
            <a:endParaRPr lang="fr-BE" dirty="0"/>
          </a:p>
          <a:p>
            <a:r>
              <a:rPr lang="fr-BE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9372BF-7FF3-4509-BEB2-F215239B77E7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803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237C8-9CC9-40CA-85FF-9A81C7BEF0A6}" type="datetimeFigureOut">
              <a:rPr lang="en-US" smtClean="0"/>
              <a:pPr>
                <a:defRPr/>
              </a:pPr>
              <a:t>10/8/2014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119242-239F-47E3-A372-9B140766F83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946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495093-6FA6-429C-9B70-B031D02BC29A}" type="datetimeFigureOut">
              <a:rPr lang="en-US" smtClean="0"/>
              <a:pPr>
                <a:defRPr/>
              </a:pPr>
              <a:t>10/8/2014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6FFC2-15D9-42D8-868B-7F5B2F36A5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4928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6F5C2-3D12-49EA-967F-3A22E5367642}" type="datetimeFigureOut">
              <a:rPr lang="en-US" smtClean="0"/>
              <a:pPr>
                <a:defRPr/>
              </a:pPr>
              <a:t>10/8/2014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D88D70-0F9B-459A-B956-E3A52552CE7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3949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64A986-9205-4FFB-90B2-8192810981FD}" type="datetimeFigureOut">
              <a:rPr lang="en-US" smtClean="0"/>
              <a:pPr>
                <a:defRPr/>
              </a:pPr>
              <a:t>10/8/2014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18B75-31F3-4050-AB7A-77D0C60D7F6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6904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7B3FA-EC74-4D71-8AE7-827911AE6E56}" type="datetimeFigureOut">
              <a:rPr lang="en-US" smtClean="0"/>
              <a:pPr>
                <a:defRPr/>
              </a:pPr>
              <a:t>10/8/2014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16BB72-6CE7-4506-8820-6E4155DEED8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3720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DE62B-8701-4BF2-BAC3-D4D0143EECDA}" type="datetimeFigureOut">
              <a:rPr lang="en-US" smtClean="0"/>
              <a:pPr>
                <a:defRPr/>
              </a:pPr>
              <a:t>10/8/2014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CA2A5-60FA-4DF1-828E-138D4D26B2A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175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C3D4B6-CCE1-4D01-BEB6-A59E7BA29C89}" type="datetimeFigureOut">
              <a:rPr lang="en-US" smtClean="0"/>
              <a:pPr>
                <a:defRPr/>
              </a:pPr>
              <a:t>10/8/2014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98CF25-CCBC-4286-904D-222FC045151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1636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47985-FECC-46E3-824B-971615ABD149}" type="datetimeFigureOut">
              <a:rPr lang="en-US" smtClean="0"/>
              <a:pPr>
                <a:defRPr/>
              </a:pPr>
              <a:t>10/8/2014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25391-F115-4858-B028-0C6924EFBF2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653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6DAA3-0A5E-4820-B78B-C9BEDF2CEF45}" type="datetimeFigureOut">
              <a:rPr lang="en-US" smtClean="0"/>
              <a:pPr>
                <a:defRPr/>
              </a:pPr>
              <a:t>10/8/2014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C99B7-15C6-4ADE-9265-AB706DB5F17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594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DE3505-D13A-4436-89DF-8EA9CDA08F42}" type="datetimeFigureOut">
              <a:rPr lang="en-US" smtClean="0"/>
              <a:pPr>
                <a:defRPr/>
              </a:pPr>
              <a:t>10/8/2014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E90E3-E403-48FC-8383-E5846AB3FF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8479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15F077-D297-439C-998E-AC7CA98FF4AF}" type="datetimeFigureOut">
              <a:rPr lang="en-US" smtClean="0"/>
              <a:pPr>
                <a:defRPr/>
              </a:pPr>
              <a:t>10/8/2014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1BE74-55D1-4EF3-B689-11F5106A1D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062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C5F9F38-47B4-472A-9D73-6F137DF31AED}" type="datetimeFigureOut">
              <a:rPr lang="en-US" smtClean="0"/>
              <a:pPr>
                <a:defRPr/>
              </a:pPr>
              <a:t>10/8/2014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58B7F47-9156-4780-A657-FA6611428EF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1988840"/>
            <a:ext cx="7772400" cy="1470025"/>
          </a:xfrm>
        </p:spPr>
        <p:txBody>
          <a:bodyPr/>
          <a:lstStyle/>
          <a:p>
            <a:r>
              <a:rPr lang="en-GB" sz="3600" dirty="0">
                <a:solidFill>
                  <a:srgbClr val="FFFF00"/>
                </a:solidFill>
              </a:rPr>
              <a:t>Control Chart to Monitor </a:t>
            </a:r>
            <a:r>
              <a:rPr lang="en-GB" sz="3600" dirty="0" smtClean="0">
                <a:solidFill>
                  <a:srgbClr val="FFFF00"/>
                </a:solidFill>
              </a:rPr>
              <a:t/>
            </a:r>
            <a:br>
              <a:rPr lang="en-GB" sz="3600" dirty="0" smtClean="0">
                <a:solidFill>
                  <a:srgbClr val="FFFF00"/>
                </a:solidFill>
              </a:rPr>
            </a:br>
            <a:r>
              <a:rPr lang="en-GB" sz="3600" dirty="0" smtClean="0">
                <a:solidFill>
                  <a:srgbClr val="FFFF00"/>
                </a:solidFill>
              </a:rPr>
              <a:t>Quantitative </a:t>
            </a:r>
            <a:r>
              <a:rPr lang="en-GB" sz="3600" dirty="0">
                <a:solidFill>
                  <a:srgbClr val="FFFF00"/>
                </a:solidFill>
              </a:rPr>
              <a:t>Assay Consistency</a:t>
            </a:r>
            <a:br>
              <a:rPr lang="en-GB" sz="3600" dirty="0">
                <a:solidFill>
                  <a:srgbClr val="FFFF00"/>
                </a:solidFill>
              </a:rPr>
            </a:br>
            <a:r>
              <a:rPr lang="en-GB" sz="3600" dirty="0">
                <a:solidFill>
                  <a:srgbClr val="FFFF00"/>
                </a:solidFill>
              </a:rPr>
              <a:t>Based on </a:t>
            </a:r>
            <a:r>
              <a:rPr lang="en-GB" sz="3600" dirty="0" err="1">
                <a:solidFill>
                  <a:srgbClr val="FFFF00"/>
                </a:solidFill>
              </a:rPr>
              <a:t>Autocorrelated</a:t>
            </a:r>
            <a:r>
              <a:rPr lang="en-GB" sz="3600" dirty="0">
                <a:solidFill>
                  <a:srgbClr val="FFFF00"/>
                </a:solidFill>
              </a:rPr>
              <a:t> Measures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4246240"/>
            <a:ext cx="7632848" cy="2351112"/>
          </a:xfrm>
        </p:spPr>
        <p:txBody>
          <a:bodyPr rtlCol="0">
            <a:noAutofit/>
          </a:bodyPr>
          <a:lstStyle/>
          <a:p>
            <a:pPr lvl="0"/>
            <a:r>
              <a:rPr lang="en-GB" sz="2400" dirty="0" smtClean="0"/>
              <a:t>A. Baclin</a:t>
            </a:r>
            <a:r>
              <a:rPr lang="en-GB" sz="2400" dirty="0"/>
              <a:t>, M-P. Malice, G. de Lannoy, M. </a:t>
            </a:r>
            <a:r>
              <a:rPr lang="en-GB" sz="2400" dirty="0" smtClean="0"/>
              <a:t>Key Prato</a:t>
            </a:r>
          </a:p>
          <a:p>
            <a:pPr lvl="0"/>
            <a:r>
              <a:rPr lang="fr-BE" sz="2000" i="1" dirty="0" smtClean="0"/>
              <a:t>GlaxoSmithKline Vaccines, R&amp;D </a:t>
            </a:r>
            <a:r>
              <a:rPr lang="fr-BE" sz="2000" i="1" dirty="0" err="1" smtClean="0"/>
              <a:t>Biostatistics</a:t>
            </a:r>
            <a:r>
              <a:rPr lang="fr-BE" sz="2000" dirty="0" smtClean="0"/>
              <a:t/>
            </a:r>
            <a:br>
              <a:rPr lang="fr-BE" sz="2000" dirty="0" smtClean="0"/>
            </a:br>
            <a:endParaRPr lang="fr-BE" sz="2000" dirty="0" smtClean="0"/>
          </a:p>
          <a:p>
            <a:pPr lvl="0"/>
            <a:endParaRPr lang="fr-BE" sz="2000" dirty="0"/>
          </a:p>
          <a:p>
            <a:pPr lvl="0"/>
            <a:r>
              <a:rPr lang="en-GB" sz="2400" dirty="0" smtClean="0"/>
              <a:t>NCSC 2014</a:t>
            </a:r>
          </a:p>
          <a:p>
            <a:pPr lvl="0"/>
            <a:r>
              <a:rPr lang="en-GB" sz="2400" dirty="0"/>
              <a:t>October 8 </a:t>
            </a:r>
            <a:r>
              <a:rPr lang="en-GB" sz="2400" dirty="0" smtClean="0"/>
              <a:t>- </a:t>
            </a:r>
            <a:r>
              <a:rPr lang="en-GB" sz="2400" dirty="0"/>
              <a:t>10, </a:t>
            </a:r>
            <a:r>
              <a:rPr lang="en-GB" sz="2400" dirty="0" smtClean="0"/>
              <a:t>Bruges, Belgium</a:t>
            </a:r>
            <a:endParaRPr lang="en-GB" sz="2400" dirty="0"/>
          </a:p>
        </p:txBody>
      </p:sp>
      <p:pic>
        <p:nvPicPr>
          <p:cNvPr id="1027" name="Picture 3" descr="Q:\Logo\archives\new_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7639" y="338138"/>
            <a:ext cx="1333500" cy="54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</a:rPr>
              <a:t>Within-day Correlations </a:t>
            </a:r>
            <a:r>
              <a:rPr lang="en-US" sz="3600" dirty="0" smtClean="0">
                <a:solidFill>
                  <a:srgbClr val="FFFF00"/>
                </a:solidFill>
              </a:rPr>
              <a:t>: Power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844824"/>
            <a:ext cx="8229600" cy="936104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>
                <a:solidFill>
                  <a:srgbClr val="FFFF00"/>
                </a:solidFill>
              </a:rPr>
              <a:t>Reality: X</a:t>
            </a:r>
            <a:r>
              <a:rPr lang="en-US" sz="2400" baseline="-25000" dirty="0" smtClean="0">
                <a:solidFill>
                  <a:srgbClr val="FFFF00"/>
                </a:solidFill>
              </a:rPr>
              <a:t>t ~</a:t>
            </a:r>
            <a:r>
              <a:rPr lang="en-US" sz="2400" dirty="0" smtClean="0">
                <a:solidFill>
                  <a:srgbClr val="FFFF00"/>
                </a:solidFill>
              </a:rPr>
              <a:t> CS (</a:t>
            </a:r>
            <a:r>
              <a:rPr lang="en-US" sz="2400" dirty="0" smtClean="0">
                <a:solidFill>
                  <a:srgbClr val="FFFF00"/>
                </a:solidFill>
                <a:sym typeface="Symbol"/>
              </a:rPr>
              <a:t> = 0.5) </a:t>
            </a:r>
            <a:endParaRPr lang="en-US" sz="2400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2400" dirty="0" smtClean="0"/>
              <a:t>EWMA bounds with </a:t>
            </a:r>
            <a:r>
              <a:rPr lang="en-US" sz="2400" dirty="0" smtClean="0">
                <a:sym typeface="Symbol"/>
              </a:rPr>
              <a:t> = 0.5 (correct bounds) or  </a:t>
            </a:r>
            <a:r>
              <a:rPr lang="en-US" sz="2400" dirty="0">
                <a:sym typeface="Symbol"/>
              </a:rPr>
              <a:t>= </a:t>
            </a:r>
            <a:r>
              <a:rPr lang="en-US" sz="2400" dirty="0" smtClean="0">
                <a:sym typeface="Symbol"/>
              </a:rPr>
              <a:t>1</a:t>
            </a:r>
            <a:r>
              <a:rPr lang="en-US" sz="2400" dirty="0" smtClean="0"/>
              <a:t> </a:t>
            </a: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endParaRPr lang="en-US" sz="28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796136" y="3322727"/>
            <a:ext cx="324036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000" dirty="0" err="1" smtClean="0">
                <a:sym typeface="Wingdings" pitchFamily="2" charset="2"/>
              </a:rPr>
              <a:t>Assuming</a:t>
            </a:r>
            <a:r>
              <a:rPr lang="fr-BE" sz="2000" dirty="0" smtClean="0">
                <a:sym typeface="Wingdings" pitchFamily="2" charset="2"/>
              </a:rPr>
              <a:t> </a:t>
            </a:r>
            <a:r>
              <a:rPr lang="en-US" sz="2000" dirty="0">
                <a:sym typeface="Symbol"/>
              </a:rPr>
              <a:t> = 1</a:t>
            </a:r>
            <a:r>
              <a:rPr lang="en-US" sz="2000" dirty="0"/>
              <a:t> </a:t>
            </a:r>
            <a:r>
              <a:rPr lang="en-US" sz="2000" dirty="0" smtClean="0"/>
              <a:t>:</a:t>
            </a:r>
            <a:br>
              <a:rPr lang="en-US" sz="2000" dirty="0" smtClean="0"/>
            </a:br>
            <a:endParaRPr lang="en-US" sz="20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fr-BE" sz="2000" dirty="0" smtClean="0"/>
              <a:t>« No </a:t>
            </a:r>
            <a:r>
              <a:rPr lang="fr-BE" sz="2000" dirty="0" err="1"/>
              <a:t>additional</a:t>
            </a:r>
            <a:r>
              <a:rPr lang="fr-BE" sz="2000" dirty="0"/>
              <a:t> info </a:t>
            </a:r>
            <a:r>
              <a:rPr lang="fr-BE" sz="2000" dirty="0" err="1"/>
              <a:t>obtained</a:t>
            </a:r>
            <a:r>
              <a:rPr lang="fr-BE" sz="2000" dirty="0"/>
              <a:t> by </a:t>
            </a:r>
            <a:r>
              <a:rPr lang="fr-BE" sz="2000" dirty="0" err="1"/>
              <a:t>repeating</a:t>
            </a:r>
            <a:r>
              <a:rPr lang="fr-BE" sz="2000" dirty="0"/>
              <a:t> </a:t>
            </a:r>
            <a:r>
              <a:rPr lang="fr-BE" sz="2000" dirty="0" smtClean="0"/>
              <a:t>test </a:t>
            </a:r>
            <a:r>
              <a:rPr lang="fr-BE" sz="2000" dirty="0" err="1"/>
              <a:t>same</a:t>
            </a:r>
            <a:r>
              <a:rPr lang="fr-BE" sz="2000" dirty="0"/>
              <a:t> </a:t>
            </a:r>
            <a:r>
              <a:rPr lang="fr-BE" sz="2000" dirty="0" err="1" smtClean="0"/>
              <a:t>day</a:t>
            </a:r>
            <a:r>
              <a:rPr lang="fr-BE" sz="2000" dirty="0" smtClean="0"/>
              <a:t> »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/>
              <a:t>D</a:t>
            </a:r>
            <a:r>
              <a:rPr lang="en-US" sz="2000" dirty="0" smtClean="0"/>
              <a:t>ecreases </a:t>
            </a:r>
            <a:r>
              <a:rPr lang="en-US" sz="2000" dirty="0" smtClean="0"/>
              <a:t>power, but by an acceptable amount</a:t>
            </a:r>
            <a:r>
              <a:rPr lang="fr-BE" sz="2000" dirty="0" smtClean="0">
                <a:sym typeface="Wingdings" pitchFamily="2" charset="2"/>
              </a:rPr>
              <a:t> </a:t>
            </a:r>
            <a:r>
              <a:rPr lang="fr-BE" sz="2000" dirty="0" smtClean="0">
                <a:sym typeface="Wingdings" pitchFamily="2" charset="2"/>
              </a:rPr>
              <a:t>as </a:t>
            </a:r>
            <a:r>
              <a:rPr lang="fr-BE" sz="2000" dirty="0" smtClean="0">
                <a:sym typeface="Wingdings" pitchFamily="2" charset="2"/>
              </a:rPr>
              <a:t>t </a:t>
            </a:r>
            <a:r>
              <a:rPr lang="fr-BE" sz="2000" dirty="0" err="1" smtClean="0">
                <a:sym typeface="Wingdings" pitchFamily="2" charset="2"/>
              </a:rPr>
              <a:t>increases</a:t>
            </a:r>
            <a:endParaRPr lang="en-GB" sz="20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924944"/>
            <a:ext cx="4680520" cy="3514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043608" y="1196752"/>
            <a:ext cx="7182103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</a:pPr>
            <a:r>
              <a:rPr lang="en-US" sz="2400" dirty="0" smtClean="0"/>
              <a:t>Simulations assuming shift in mean of 1 SD</a:t>
            </a:r>
            <a:endParaRPr lang="en-US" sz="2400" dirty="0" smtClean="0">
              <a:sym typeface="Symbol"/>
            </a:endParaRPr>
          </a:p>
          <a:p>
            <a:pPr marL="0" indent="0">
              <a:buFont typeface="Arial" charset="0"/>
              <a:buNone/>
            </a:pPr>
            <a:r>
              <a:rPr lang="en-US" sz="2400" dirty="0" smtClean="0">
                <a:sym typeface="Symbol"/>
              </a:rPr>
              <a:t/>
            </a:r>
            <a:br>
              <a:rPr lang="en-US" sz="2400" dirty="0" smtClean="0">
                <a:sym typeface="Symbol"/>
              </a:rPr>
            </a:br>
            <a:r>
              <a:rPr lang="en-US" sz="2400" dirty="0" smtClean="0">
                <a:sym typeface="Wingdings" pitchFamily="2" charset="2"/>
              </a:rPr>
              <a:t>   </a:t>
            </a:r>
            <a:endParaRPr lang="en-US" sz="2800" dirty="0" smtClean="0"/>
          </a:p>
          <a:p>
            <a:endParaRPr lang="en-US" sz="2800" dirty="0" smtClean="0"/>
          </a:p>
        </p:txBody>
      </p:sp>
      <p:sp>
        <p:nvSpPr>
          <p:cNvPr id="5" name="Right Arrow 4"/>
          <p:cNvSpPr/>
          <p:nvPr/>
        </p:nvSpPr>
        <p:spPr>
          <a:xfrm>
            <a:off x="5364088" y="3501008"/>
            <a:ext cx="288032" cy="8144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03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FFFF00"/>
                </a:solidFill>
              </a:rPr>
              <a:t>Auto-Correlation Across Days</a:t>
            </a:r>
            <a:endParaRPr lang="en-GB" sz="36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997152"/>
              </a:xfrm>
            </p:spPr>
            <p:txBody>
              <a:bodyPr/>
              <a:lstStyle/>
              <a:p>
                <a:r>
                  <a:rPr lang="en-US" sz="2400" dirty="0"/>
                  <a:t>Control limits of EWMA of the average </a:t>
                </a:r>
                <a:r>
                  <a:rPr lang="en-US" sz="2400" dirty="0">
                    <a:sym typeface="Symbol"/>
                  </a:rPr>
                  <a:t>Y</a:t>
                </a:r>
                <a:r>
                  <a:rPr lang="en-US" sz="2400" baseline="-25000" dirty="0">
                    <a:sym typeface="Symbol"/>
                  </a:rPr>
                  <a:t>t </a:t>
                </a:r>
                <a:r>
                  <a:rPr lang="en-US" sz="2400" dirty="0" smtClean="0">
                    <a:sym typeface="Symbol"/>
                  </a:rPr>
                  <a:t> if </a:t>
                </a:r>
                <a:r>
                  <a:rPr lang="fr-BE" sz="2400" dirty="0" smtClean="0">
                    <a:latin typeface="Cambria Math"/>
                  </a:rPr>
                  <a:t>Y</a:t>
                </a:r>
                <a:r>
                  <a:rPr lang="fr-BE" sz="2400" baseline="-25000" dirty="0" smtClean="0">
                    <a:latin typeface="Cambria Math"/>
                  </a:rPr>
                  <a:t>t</a:t>
                </a:r>
                <a:r>
                  <a:rPr lang="fr-BE" sz="2400" dirty="0" smtClean="0">
                    <a:latin typeface="Cambria Math"/>
                  </a:rPr>
                  <a:t> ~AR(1)  </a:t>
                </a:r>
                <a:r>
                  <a:rPr lang="fr-BE" sz="2400" dirty="0" err="1" smtClean="0">
                    <a:latin typeface="Cambria Math"/>
                  </a:rPr>
                  <a:t>with</a:t>
                </a:r>
                <a:r>
                  <a:rPr lang="fr-BE" sz="2400" dirty="0" smtClean="0">
                    <a:latin typeface="Cambria Math"/>
                  </a:rPr>
                  <a:t> </a:t>
                </a:r>
                <a:r>
                  <a:rPr lang="fr-BE" sz="2400" dirty="0" smtClean="0">
                    <a:latin typeface="Cambria Math"/>
                    <a:sym typeface="Symbol"/>
                  </a:rPr>
                  <a:t></a:t>
                </a:r>
              </a:p>
              <a:p>
                <a:pPr marL="0" indent="0">
                  <a:buNone/>
                </a:pPr>
                <a:endParaRPr lang="fr-BE" sz="2400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800" i="1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GB" sz="2800">
                              <a:latin typeface="Cambria Math"/>
                            </a:rPr>
                            <m:t>SD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fr-BE" sz="2800" baseline="-25000">
                              <a:latin typeface="Cambria Math"/>
                            </a:rPr>
                            <m:t>EWMA</m:t>
                          </m:r>
                          <m:r>
                            <a:rPr lang="fr-BE" sz="2800" b="0" i="1" baseline="-25000" smtClean="0">
                              <a:latin typeface="Cambria Math"/>
                            </a:rPr>
                            <m:t>, </m:t>
                          </m:r>
                          <m:r>
                            <a:rPr lang="fr-BE" sz="2800" b="0" i="1" baseline="-25000" smtClean="0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fr-BE" sz="2800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fr-BE" sz="28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r-BE" sz="2800" b="0" i="1" smtClean="0">
                              <a:latin typeface="Cambria Math"/>
                            </a:rPr>
                            <m:t>𝑆𝐷</m:t>
                          </m:r>
                        </m:e>
                        <m:sub>
                          <m:r>
                            <a:rPr lang="fr-BE" sz="2800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ad>
                        <m:radPr>
                          <m:degHide m:val="on"/>
                          <m:ctrlPr>
                            <a:rPr lang="fr-BE" sz="2800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GB" sz="28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sz="2800" i="1">
                                  <a:latin typeface="Cambria Math"/>
                                </a:rPr>
                                <m:t>𝜆</m:t>
                              </m:r>
                            </m:num>
                            <m:den>
                              <m:r>
                                <a:rPr lang="en-GB" sz="2800" i="1">
                                  <a:latin typeface="Cambria Math"/>
                                </a:rPr>
                                <m:t>2−</m:t>
                              </m:r>
                              <m:r>
                                <a:rPr lang="en-GB" sz="2800" i="1">
                                  <a:latin typeface="Cambria Math"/>
                                </a:rPr>
                                <m:t>𝜆</m:t>
                              </m:r>
                            </m:den>
                          </m:f>
                          <m:r>
                            <a:rPr lang="fr-BE" sz="2800" i="1">
                              <a:latin typeface="Cambria Math"/>
                            </a:rPr>
                            <m:t>(</m:t>
                          </m:r>
                          <m:r>
                            <a:rPr lang="fr-BE" sz="2800" i="1">
                              <a:latin typeface="Cambria Math"/>
                            </a:rPr>
                            <m:t>𝑓</m:t>
                          </m:r>
                          <m:r>
                            <a:rPr lang="fr-BE" sz="2800" i="1">
                              <a:latin typeface="Cambria Math"/>
                            </a:rPr>
                            <m:t>(</m:t>
                          </m:r>
                          <m:r>
                            <m:rPr>
                              <m:nor/>
                            </m:rPr>
                            <a:rPr lang="fr-BE" sz="2800" dirty="0">
                              <a:latin typeface="Cambria Math"/>
                              <a:sym typeface="Symbol"/>
                            </a:rPr>
                            <m:t></m:t>
                          </m:r>
                          <m:r>
                            <a:rPr lang="fr-BE" sz="2800" i="1" dirty="0">
                              <a:latin typeface="Cambria Math"/>
                              <a:sym typeface="Symbol"/>
                            </a:rPr>
                            <m:t>,</m:t>
                          </m:r>
                          <m:r>
                            <m:rPr>
                              <m:nor/>
                            </m:rPr>
                            <a:rPr lang="en-US" sz="2800" dirty="0">
                              <a:sym typeface="Symbol"/>
                            </a:rPr>
                            <m:t></m:t>
                          </m:r>
                          <m:r>
                            <a:rPr lang="fr-BE" sz="2800" i="1">
                              <a:latin typeface="Cambria Math"/>
                            </a:rPr>
                            <m:t>))</m:t>
                          </m:r>
                          <m:r>
                            <m:rPr>
                              <m:nor/>
                            </m:rPr>
                            <a:rPr lang="en-GB" sz="2800" dirty="0"/>
                            <m:t> </m:t>
                          </m:r>
                        </m:e>
                      </m:rad>
                    </m:oMath>
                  </m:oMathPara>
                </a14:m>
                <a:endParaRPr lang="en-US" sz="2800" dirty="0"/>
              </a:p>
              <a:p>
                <a:pPr marL="0" indent="0">
                  <a:buNone/>
                </a:pPr>
                <a:endParaRPr lang="en-US" sz="1600" dirty="0" smtClean="0"/>
              </a:p>
              <a:p>
                <a:pPr marL="0" indent="0">
                  <a:buNone/>
                </a:pPr>
                <a:r>
                  <a:rPr lang="en-US" sz="1600" dirty="0" smtClean="0"/>
                  <a:t>For full description of f</a:t>
                </a:r>
                <a14:m>
                  <m:oMath xmlns:m="http://schemas.openxmlformats.org/officeDocument/2006/math">
                    <m:r>
                      <a:rPr lang="fr-BE" sz="1600" i="1">
                        <a:latin typeface="Cambria Math"/>
                      </a:rPr>
                      <m:t>(</m:t>
                    </m:r>
                    <m:r>
                      <m:rPr>
                        <m:nor/>
                      </m:rPr>
                      <a:rPr lang="fr-BE" sz="1600" dirty="0">
                        <a:latin typeface="Cambria Math"/>
                        <a:sym typeface="Symbol"/>
                      </a:rPr>
                      <m:t></m:t>
                    </m:r>
                    <m:r>
                      <a:rPr lang="fr-BE" sz="1600" i="1" dirty="0">
                        <a:latin typeface="Cambria Math"/>
                        <a:sym typeface="Symbol"/>
                      </a:rPr>
                      <m:t>,</m:t>
                    </m:r>
                    <m:r>
                      <m:rPr>
                        <m:nor/>
                      </m:rPr>
                      <a:rPr lang="en-US" sz="1600" dirty="0">
                        <a:sym typeface="Symbol"/>
                      </a:rPr>
                      <m:t></m:t>
                    </m:r>
                    <m:r>
                      <a:rPr lang="fr-BE" sz="1600" i="1">
                        <a:latin typeface="Cambria Math"/>
                      </a:rPr>
                      <m:t>)</m:t>
                    </m:r>
                  </m:oMath>
                </a14:m>
                <a:r>
                  <a:rPr lang="en-US" sz="1600" dirty="0" smtClean="0"/>
                  <a:t>, see </a:t>
                </a:r>
                <a:r>
                  <a:rPr lang="en-US" sz="1600" dirty="0" err="1" smtClean="0"/>
                  <a:t>Nien</a:t>
                </a:r>
                <a:r>
                  <a:rPr lang="en-US" sz="1600" dirty="0" smtClean="0"/>
                  <a:t> Fan Zhang, </a:t>
                </a:r>
                <a:r>
                  <a:rPr lang="en-GB" sz="1600" dirty="0" smtClean="0"/>
                  <a:t>1998, </a:t>
                </a:r>
                <a:r>
                  <a:rPr lang="en-US" sz="1600" dirty="0" err="1" smtClean="0"/>
                  <a:t>Technometrics</a:t>
                </a:r>
                <a:r>
                  <a:rPr lang="en-US" sz="1600" dirty="0" smtClean="0"/>
                  <a:t>, </a:t>
                </a:r>
                <a:r>
                  <a:rPr lang="en-US" sz="1600" dirty="0" err="1" smtClean="0"/>
                  <a:t>vol</a:t>
                </a:r>
                <a:r>
                  <a:rPr lang="en-US" sz="1600" dirty="0" smtClean="0"/>
                  <a:t> 40,1 formula (8)</a:t>
                </a:r>
              </a:p>
              <a:p>
                <a:pPr marL="0" indent="0">
                  <a:buNone/>
                </a:pPr>
                <a:endParaRPr lang="en-US" sz="2400" dirty="0" smtClean="0"/>
              </a:p>
              <a:p>
                <a:r>
                  <a:rPr lang="en-US" sz="2400" dirty="0"/>
                  <a:t>Note that limits based </a:t>
                </a:r>
                <a:r>
                  <a:rPr lang="en-US" sz="2400" dirty="0" smtClean="0"/>
                  <a:t>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400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GB" sz="2400">
                            <a:latin typeface="Cambria Math"/>
                          </a:rPr>
                          <m:t>SD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fr-BE" sz="2400">
                            <a:latin typeface="Cambria Math"/>
                          </a:rPr>
                          <m:t>EWMA</m:t>
                        </m:r>
                        <m:r>
                          <a:rPr lang="fr-BE" sz="2400">
                            <a:latin typeface="Cambria Math"/>
                          </a:rPr>
                          <m:t>, </m:t>
                        </m:r>
                        <m:r>
                          <a:rPr lang="fr-BE" sz="2400">
                            <a:latin typeface="Cambria Math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sz="2400" dirty="0"/>
                  <a:t> are wider than that of ordinary </a:t>
                </a:r>
                <a:r>
                  <a:rPr lang="en-US" sz="2400" dirty="0" smtClean="0"/>
                  <a:t>EWMA</a:t>
                </a:r>
                <a:endParaRPr lang="en-US" sz="2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997152"/>
              </a:xfrm>
              <a:blipFill rotWithShape="1">
                <a:blip r:embed="rId3"/>
                <a:stretch>
                  <a:fillRect l="-963" t="-1221" r="-3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2311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US" sz="3600" dirty="0" smtClean="0">
                <a:solidFill>
                  <a:srgbClr val="FFFF00"/>
                </a:solidFill>
              </a:rPr>
              <a:t>Auto-Correlation Across Days: False alerts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1168152"/>
            <a:ext cx="5256584" cy="604664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dirty="0"/>
              <a:t>Simulations assuming no shift in </a:t>
            </a:r>
            <a:r>
              <a:rPr lang="en-US" sz="2400" dirty="0" smtClean="0"/>
              <a:t>mean</a:t>
            </a:r>
          </a:p>
          <a:p>
            <a:pPr marL="0" indent="0" algn="ctr">
              <a:buNone/>
            </a:pPr>
            <a:endParaRPr lang="en-US" sz="2400" dirty="0" smtClean="0">
              <a:sym typeface="Symbol"/>
            </a:endParaRPr>
          </a:p>
          <a:p>
            <a:pPr marL="0" indent="0" algn="ctr">
              <a:buNone/>
            </a:pPr>
            <a:endParaRPr lang="en-US" sz="2800" dirty="0" smtClean="0"/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endParaRPr lang="en-GB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292080" y="1918247"/>
                <a:ext cx="287931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 smtClean="0">
                    <a:solidFill>
                      <a:srgbClr val="FFFF00"/>
                    </a:solidFill>
                    <a:sym typeface="Symbol"/>
                  </a:rPr>
                  <a:t>Bounds with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srgbClr val="FFFF00"/>
                        </a:solidFill>
                        <a:latin typeface="Cambria Math"/>
                      </a:rPr>
                      <m:t>𝝓</m:t>
                    </m:r>
                  </m:oMath>
                </a14:m>
                <a:r>
                  <a:rPr lang="en-US" dirty="0">
                    <a:solidFill>
                      <a:srgbClr val="FFFF00"/>
                    </a:solidFill>
                    <a:sym typeface="Symbol"/>
                  </a:rPr>
                  <a:t> =</a:t>
                </a:r>
                <a:r>
                  <a:rPr lang="en-US" dirty="0" smtClean="0">
                    <a:solidFill>
                      <a:srgbClr val="FFFF00"/>
                    </a:solidFill>
                    <a:sym typeface="Symbol"/>
                  </a:rPr>
                  <a:t>0.10 or 0.25</a:t>
                </a:r>
              </a:p>
              <a:p>
                <a:pPr algn="ctr"/>
                <a:r>
                  <a:rPr lang="en-US" dirty="0"/>
                  <a:t>Reality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/>
                      </a:rPr>
                      <m:t>𝝓</m:t>
                    </m:r>
                  </m:oMath>
                </a14:m>
                <a:r>
                  <a:rPr lang="en-GB" dirty="0"/>
                  <a:t> </a:t>
                </a:r>
                <a:r>
                  <a:rPr lang="en-GB" dirty="0" smtClean="0"/>
                  <a:t>= </a:t>
                </a:r>
                <a:r>
                  <a:rPr lang="en-GB" dirty="0"/>
                  <a:t>0.10 or </a:t>
                </a:r>
                <a:r>
                  <a:rPr lang="en-GB" dirty="0" smtClean="0"/>
                  <a:t>0.25</a:t>
                </a:r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1918247"/>
                <a:ext cx="2879314" cy="646331"/>
              </a:xfrm>
              <a:prstGeom prst="rect">
                <a:avLst/>
              </a:prstGeom>
              <a:blipFill rotWithShape="1">
                <a:blip r:embed="rId3"/>
                <a:stretch>
                  <a:fillRect l="-1483" t="-4717" r="-1483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115616" y="1916832"/>
                <a:ext cx="260627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>
                    <a:solidFill>
                      <a:srgbClr val="FFFF00"/>
                    </a:solidFill>
                    <a:sym typeface="Symbol"/>
                  </a:rPr>
                  <a:t>Bounds with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srgbClr val="FFFF00"/>
                        </a:solidFill>
                        <a:latin typeface="Cambria Math"/>
                      </a:rPr>
                      <m:t>𝝓</m:t>
                    </m:r>
                  </m:oMath>
                </a14:m>
                <a:r>
                  <a:rPr lang="en-US" dirty="0">
                    <a:solidFill>
                      <a:srgbClr val="FFFF00"/>
                    </a:solidFill>
                    <a:sym typeface="Symbol"/>
                  </a:rPr>
                  <a:t> =</a:t>
                </a:r>
                <a:r>
                  <a:rPr lang="en-US" dirty="0" smtClean="0">
                    <a:solidFill>
                      <a:srgbClr val="FFFF00"/>
                    </a:solidFill>
                    <a:sym typeface="Symbol"/>
                  </a:rPr>
                  <a:t>0</a:t>
                </a:r>
              </a:p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Reality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schemeClr val="tx1"/>
                        </a:solidFill>
                        <a:latin typeface="Cambria Math"/>
                      </a:rPr>
                      <m:t>𝝓</m:t>
                    </m:r>
                  </m:oMath>
                </a14:m>
                <a:r>
                  <a:rPr lang="en-GB" dirty="0" smtClean="0">
                    <a:solidFill>
                      <a:schemeClr val="tx1"/>
                    </a:solidFill>
                  </a:rPr>
                  <a:t> = 0.10 or 0.25</a:t>
                </a:r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1916832"/>
                <a:ext cx="2606276" cy="646331"/>
              </a:xfrm>
              <a:prstGeom prst="rect">
                <a:avLst/>
              </a:prstGeom>
              <a:blipFill rotWithShape="1">
                <a:blip r:embed="rId4"/>
                <a:stretch>
                  <a:fillRect t="-4717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1664761" y="5949280"/>
            <a:ext cx="58144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/>
              <a:buChar char="à"/>
            </a:pPr>
            <a:r>
              <a:rPr lang="en-US" sz="2000" dirty="0" smtClean="0">
                <a:sym typeface="Wingdings" pitchFamily="2" charset="2"/>
              </a:rPr>
              <a:t>Ignoring the correlation structure (</a:t>
            </a:r>
            <a:r>
              <a:rPr lang="fr-BE" sz="2000" dirty="0">
                <a:latin typeface="Cambria Math"/>
                <a:sym typeface="Symbol"/>
              </a:rPr>
              <a:t>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dirty="0">
                <a:sym typeface="Symbol"/>
              </a:rPr>
              <a:t>= </a:t>
            </a:r>
            <a:r>
              <a:rPr lang="en-US" sz="2000" dirty="0" smtClean="0">
                <a:sym typeface="Symbol"/>
              </a:rPr>
              <a:t>0) increases </a:t>
            </a:r>
            <a:r>
              <a:rPr lang="en-US" sz="2000" dirty="0">
                <a:sym typeface="Symbol"/>
              </a:rPr>
              <a:t/>
            </a:r>
            <a:br>
              <a:rPr lang="en-US" sz="2000" dirty="0">
                <a:sym typeface="Symbol"/>
              </a:rPr>
            </a:br>
            <a:r>
              <a:rPr lang="en-US" sz="2000" dirty="0" smtClean="0">
                <a:sym typeface="Symbol"/>
              </a:rPr>
              <a:t>false alert rates compared to true correlation</a:t>
            </a:r>
            <a:endParaRPr lang="en-US" sz="2000" dirty="0" smtClean="0">
              <a:sym typeface="Wingdings" pitchFamily="2" charset="2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639456"/>
            <a:ext cx="4120158" cy="3093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36912"/>
            <a:ext cx="4134078" cy="310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182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FFFF00"/>
                </a:solidFill>
              </a:rPr>
              <a:t>Auto-Correlation Across Days: Power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279129"/>
            <a:ext cx="8219256" cy="493687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dirty="0"/>
              <a:t>Simulations assuming shift in mean = </a:t>
            </a:r>
            <a:r>
              <a:rPr lang="en-US" sz="2400" dirty="0" smtClean="0"/>
              <a:t>1SD</a:t>
            </a: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GB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5540339" y="3086958"/>
            <a:ext cx="3064109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/>
              <a:buChar char="à"/>
            </a:pPr>
            <a:r>
              <a:rPr lang="fr-BE" dirty="0" smtClean="0"/>
              <a:t>Quantifies </a:t>
            </a:r>
            <a:r>
              <a:rPr lang="fr-BE" dirty="0"/>
              <a:t>the time </a:t>
            </a:r>
            <a:r>
              <a:rPr lang="fr-BE" dirty="0" err="1"/>
              <a:t>it</a:t>
            </a:r>
            <a:r>
              <a:rPr lang="fr-BE" dirty="0"/>
              <a:t> </a:t>
            </a:r>
            <a:r>
              <a:rPr lang="fr-BE" dirty="0" err="1"/>
              <a:t>takes</a:t>
            </a:r>
            <a:r>
              <a:rPr lang="fr-BE" dirty="0"/>
              <a:t> </a:t>
            </a:r>
            <a:br>
              <a:rPr lang="fr-BE" dirty="0"/>
            </a:br>
            <a:r>
              <a:rPr lang="fr-BE" dirty="0" smtClean="0"/>
              <a:t>to </a:t>
            </a:r>
            <a:r>
              <a:rPr lang="fr-BE" dirty="0" err="1"/>
              <a:t>detect</a:t>
            </a:r>
            <a:r>
              <a:rPr lang="fr-BE" dirty="0"/>
              <a:t> </a:t>
            </a:r>
            <a:r>
              <a:rPr lang="fr-BE" dirty="0" smtClean="0"/>
              <a:t>1SD </a:t>
            </a:r>
            <a:r>
              <a:rPr lang="fr-BE" dirty="0"/>
              <a:t>shift </a:t>
            </a:r>
            <a:endParaRPr lang="en-GB" dirty="0"/>
          </a:p>
          <a:p>
            <a:pPr marL="285750" indent="-285750">
              <a:buFont typeface="Wingdings"/>
              <a:buChar char="à"/>
            </a:pPr>
            <a:endParaRPr lang="fr-BE" dirty="0" smtClean="0"/>
          </a:p>
          <a:p>
            <a:pPr marL="285750" indent="-285750">
              <a:buFont typeface="Wingdings"/>
              <a:buChar char="à"/>
            </a:pPr>
            <a:r>
              <a:rPr lang="fr-BE" dirty="0" smtClean="0"/>
              <a:t>If </a:t>
            </a:r>
            <a:r>
              <a:rPr lang="fr-BE" dirty="0"/>
              <a:t>correct </a:t>
            </a:r>
            <a:r>
              <a:rPr lang="fr-BE" dirty="0" err="1"/>
              <a:t>bounds</a:t>
            </a:r>
            <a:r>
              <a:rPr lang="fr-BE" dirty="0"/>
              <a:t> are </a:t>
            </a:r>
            <a:r>
              <a:rPr lang="fr-BE" dirty="0" err="1" smtClean="0"/>
              <a:t>used</a:t>
            </a:r>
            <a:r>
              <a:rPr lang="fr-BE" dirty="0"/>
              <a:t> </a:t>
            </a:r>
            <a:r>
              <a:rPr lang="fr-BE" dirty="0" smtClean="0"/>
              <a:t/>
            </a:r>
            <a:br>
              <a:rPr lang="fr-BE" dirty="0" smtClean="0"/>
            </a:br>
            <a:r>
              <a:rPr lang="fr-BE" dirty="0" smtClean="0"/>
              <a:t>power </a:t>
            </a:r>
            <a:r>
              <a:rPr lang="fr-BE" dirty="0" err="1" smtClean="0"/>
              <a:t>at</a:t>
            </a:r>
            <a:r>
              <a:rPr lang="fr-BE" dirty="0" smtClean="0"/>
              <a:t> 20 </a:t>
            </a:r>
            <a:r>
              <a:rPr lang="fr-BE" dirty="0" err="1" smtClean="0"/>
              <a:t>days</a:t>
            </a:r>
            <a:r>
              <a:rPr lang="fr-BE" dirty="0" smtClean="0"/>
              <a:t> </a:t>
            </a:r>
            <a:r>
              <a:rPr lang="fr-BE" dirty="0" err="1" smtClean="0"/>
              <a:t>is</a:t>
            </a:r>
            <a:r>
              <a:rPr lang="fr-BE" dirty="0" smtClean="0"/>
              <a:t> ~ 60%</a:t>
            </a:r>
          </a:p>
          <a:p>
            <a:r>
              <a:rPr lang="fr-BE" dirty="0" smtClean="0"/>
              <a:t>     (</a:t>
            </a:r>
            <a:r>
              <a:rPr lang="fr-BE" dirty="0" err="1" smtClean="0"/>
              <a:t>larger</a:t>
            </a:r>
            <a:r>
              <a:rPr lang="fr-BE" dirty="0" smtClean="0"/>
              <a:t> </a:t>
            </a:r>
            <a:r>
              <a:rPr lang="fr-BE" dirty="0" err="1" smtClean="0"/>
              <a:t>bounds</a:t>
            </a:r>
            <a:r>
              <a:rPr lang="fr-BE" dirty="0" smtClean="0"/>
              <a:t>)</a:t>
            </a:r>
          </a:p>
          <a:p>
            <a:endParaRPr lang="fr-BE" dirty="0"/>
          </a:p>
          <a:p>
            <a:pPr marL="285750" indent="-285750">
              <a:buFont typeface="Wingdings"/>
              <a:buChar char="à"/>
            </a:pPr>
            <a:r>
              <a:rPr lang="fr-BE" dirty="0" smtClean="0"/>
              <a:t>If </a:t>
            </a:r>
            <a:r>
              <a:rPr lang="fr-BE" dirty="0" err="1"/>
              <a:t>bounds</a:t>
            </a:r>
            <a:r>
              <a:rPr lang="fr-BE" dirty="0"/>
              <a:t> </a:t>
            </a:r>
            <a:r>
              <a:rPr lang="fr-BE" dirty="0" smtClean="0"/>
              <a:t>= 0 </a:t>
            </a:r>
            <a:r>
              <a:rPr lang="fr-BE" dirty="0"/>
              <a:t>are </a:t>
            </a:r>
            <a:r>
              <a:rPr lang="fr-BE" dirty="0" err="1"/>
              <a:t>used</a:t>
            </a:r>
            <a:r>
              <a:rPr lang="fr-BE" dirty="0"/>
              <a:t>, </a:t>
            </a:r>
            <a:br>
              <a:rPr lang="fr-BE" dirty="0"/>
            </a:br>
            <a:r>
              <a:rPr lang="fr-BE" dirty="0" smtClean="0"/>
              <a:t>power </a:t>
            </a:r>
            <a:r>
              <a:rPr lang="fr-BE" dirty="0" err="1"/>
              <a:t>at</a:t>
            </a:r>
            <a:r>
              <a:rPr lang="fr-BE" dirty="0"/>
              <a:t> 20 </a:t>
            </a:r>
            <a:r>
              <a:rPr lang="fr-BE" dirty="0" err="1"/>
              <a:t>days</a:t>
            </a:r>
            <a:r>
              <a:rPr lang="fr-BE" dirty="0"/>
              <a:t> </a:t>
            </a:r>
            <a:r>
              <a:rPr lang="fr-BE" dirty="0" err="1"/>
              <a:t>is</a:t>
            </a:r>
            <a:r>
              <a:rPr lang="fr-BE" dirty="0"/>
              <a:t> </a:t>
            </a:r>
            <a:r>
              <a:rPr lang="fr-BE" dirty="0" smtClean="0"/>
              <a:t>~ 80</a:t>
            </a:r>
            <a:r>
              <a:rPr lang="fr-BE" dirty="0"/>
              <a:t>%</a:t>
            </a:r>
          </a:p>
          <a:p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849944"/>
            <a:ext cx="4752528" cy="3568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187624" y="2206605"/>
            <a:ext cx="34898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fr-BE" dirty="0">
                <a:solidFill>
                  <a:srgbClr val="FFFF00"/>
                </a:solidFill>
                <a:latin typeface="Cambria Math"/>
              </a:rPr>
              <a:t>Reality Y</a:t>
            </a:r>
            <a:r>
              <a:rPr lang="fr-BE" baseline="-25000" dirty="0">
                <a:solidFill>
                  <a:srgbClr val="FFFF00"/>
                </a:solidFill>
                <a:latin typeface="Cambria Math"/>
              </a:rPr>
              <a:t>t</a:t>
            </a:r>
            <a:r>
              <a:rPr lang="fr-BE" dirty="0">
                <a:solidFill>
                  <a:srgbClr val="FFFF00"/>
                </a:solidFill>
                <a:latin typeface="Cambria Math"/>
              </a:rPr>
              <a:t> </a:t>
            </a:r>
            <a:r>
              <a:rPr lang="fr-BE" dirty="0" err="1">
                <a:solidFill>
                  <a:srgbClr val="FFFF00"/>
                </a:solidFill>
                <a:latin typeface="Cambria Math"/>
              </a:rPr>
              <a:t>is</a:t>
            </a:r>
            <a:r>
              <a:rPr lang="fr-BE" dirty="0">
                <a:solidFill>
                  <a:srgbClr val="FFFF00"/>
                </a:solidFill>
                <a:latin typeface="Cambria Math"/>
              </a:rPr>
              <a:t> AR(1)  </a:t>
            </a:r>
            <a:r>
              <a:rPr lang="fr-BE" dirty="0" err="1">
                <a:solidFill>
                  <a:srgbClr val="FFFF00"/>
                </a:solidFill>
                <a:latin typeface="Cambria Math"/>
              </a:rPr>
              <a:t>with</a:t>
            </a:r>
            <a:r>
              <a:rPr lang="fr-BE" dirty="0">
                <a:solidFill>
                  <a:srgbClr val="FFFF00"/>
                </a:solidFill>
                <a:latin typeface="Cambria Math"/>
              </a:rPr>
              <a:t> </a:t>
            </a:r>
            <a:r>
              <a:rPr lang="fr-BE" dirty="0">
                <a:solidFill>
                  <a:srgbClr val="FFFF00"/>
                </a:solidFill>
                <a:latin typeface="Cambria Math"/>
                <a:sym typeface="Symbol"/>
              </a:rPr>
              <a:t> = 0.25  </a:t>
            </a:r>
          </a:p>
          <a:p>
            <a:pPr marL="0" indent="0" algn="ctr">
              <a:buNone/>
            </a:pPr>
            <a:r>
              <a:rPr lang="en-US" dirty="0">
                <a:sym typeface="Symbol"/>
              </a:rPr>
              <a:t>Bounds with </a:t>
            </a:r>
            <a:r>
              <a:rPr lang="fr-BE" dirty="0">
                <a:sym typeface="Symbol"/>
              </a:rPr>
              <a:t> </a:t>
            </a:r>
            <a:r>
              <a:rPr lang="en-US" dirty="0">
                <a:sym typeface="Symbol"/>
              </a:rPr>
              <a:t>=0 and </a:t>
            </a:r>
            <a:r>
              <a:rPr lang="fr-BE" dirty="0">
                <a:sym typeface="Symbol"/>
              </a:rPr>
              <a:t></a:t>
            </a:r>
            <a:r>
              <a:rPr lang="en-US" dirty="0">
                <a:sym typeface="Symbol"/>
              </a:rPr>
              <a:t>= 0.25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269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FFFF00"/>
                </a:solidFill>
              </a:rPr>
              <a:t>Auto-Correlations Within and Across Days</a:t>
            </a:r>
            <a:endParaRPr lang="en-GB" sz="36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23528" y="1268760"/>
                <a:ext cx="8229600" cy="1080120"/>
              </a:xfrm>
            </p:spPr>
            <p:txBody>
              <a:bodyPr/>
              <a:lstStyle/>
              <a:p>
                <a:r>
                  <a:rPr lang="en-US" sz="2400" dirty="0" smtClean="0"/>
                  <a:t>Reality : within-days </a:t>
                </a:r>
                <a:r>
                  <a:rPr lang="en-US" sz="2400" dirty="0" smtClean="0">
                    <a:sym typeface="Symbol"/>
                  </a:rPr>
                  <a:t> = 0.5 and across-days </a:t>
                </a:r>
                <a:r>
                  <a:rPr lang="en-US" sz="2400" dirty="0" smtClean="0"/>
                  <a:t>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/>
                      </a:rPr>
                      <m:t>𝝓</m:t>
                    </m:r>
                  </m:oMath>
                </a14:m>
                <a:r>
                  <a:rPr lang="en-US" sz="2400" dirty="0">
                    <a:sym typeface="Symbol"/>
                  </a:rPr>
                  <a:t> </a:t>
                </a:r>
                <a:r>
                  <a:rPr lang="en-US" sz="2400" dirty="0" smtClean="0">
                    <a:sym typeface="Symbol"/>
                  </a:rPr>
                  <a:t>in (0.1, 0.25)</a:t>
                </a:r>
              </a:p>
              <a:p>
                <a:r>
                  <a:rPr lang="en-US" sz="2400" dirty="0" smtClean="0"/>
                  <a:t>EWMA </a:t>
                </a:r>
                <a:r>
                  <a:rPr lang="en-US" sz="2400" dirty="0" smtClean="0">
                    <a:solidFill>
                      <a:schemeClr val="tx1"/>
                    </a:solidFill>
                  </a:rPr>
                  <a:t>bounds with </a:t>
                </a:r>
                <a14:m>
                  <m:oMath xmlns:m="http://schemas.openxmlformats.org/officeDocument/2006/math">
                    <m:r>
                      <a:rPr lang="en-GB" sz="2400" i="1">
                        <a:solidFill>
                          <a:schemeClr val="tx1"/>
                        </a:solidFill>
                        <a:latin typeface="Cambria Math"/>
                      </a:rPr>
                      <m:t>𝝓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  <a:sym typeface="Symbol"/>
                  </a:rPr>
                  <a:t> =0,  = </a:t>
                </a:r>
                <a:r>
                  <a:rPr lang="en-US" sz="2400" dirty="0" smtClean="0">
                    <a:solidFill>
                      <a:schemeClr val="tx1"/>
                    </a:solidFill>
                    <a:sym typeface="Symbol"/>
                  </a:rPr>
                  <a:t>1</a:t>
                </a:r>
                <a:endParaRPr lang="en-GB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3528" y="1268760"/>
                <a:ext cx="8229600" cy="1080120"/>
              </a:xfrm>
              <a:blipFill rotWithShape="1">
                <a:blip r:embed="rId3"/>
                <a:stretch>
                  <a:fillRect l="-963" t="-56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1383005" y="2340959"/>
            <a:ext cx="23115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F</a:t>
            </a:r>
            <a:r>
              <a:rPr lang="en-US" dirty="0">
                <a:solidFill>
                  <a:srgbClr val="FFFF00"/>
                </a:solidFill>
                <a:sym typeface="Symbol"/>
              </a:rPr>
              <a:t>alse </a:t>
            </a:r>
            <a:r>
              <a:rPr lang="en-US" dirty="0" smtClean="0">
                <a:solidFill>
                  <a:srgbClr val="FFFF00"/>
                </a:solidFill>
                <a:sym typeface="Symbol"/>
              </a:rPr>
              <a:t>alarm probability</a:t>
            </a:r>
            <a:endParaRPr lang="en-US" dirty="0">
              <a:solidFill>
                <a:srgbClr val="FFFF00"/>
              </a:solidFill>
              <a:sym typeface="Symbo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773067" y="2340959"/>
            <a:ext cx="24352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Power at </a:t>
            </a:r>
            <a:r>
              <a:rPr lang="en-US" dirty="0" smtClean="0">
                <a:solidFill>
                  <a:srgbClr val="FFFF00"/>
                </a:solidFill>
              </a:rPr>
              <a:t>1SD and </a:t>
            </a:r>
            <a:r>
              <a:rPr lang="en-US" dirty="0">
                <a:solidFill>
                  <a:srgbClr val="FFFF00"/>
                </a:solidFill>
              </a:rPr>
              <a:t>1.3SD</a:t>
            </a:r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24" y="2764727"/>
            <a:ext cx="4529186" cy="3400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8889" y="2772715"/>
            <a:ext cx="4499343" cy="3378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012159" y="4582498"/>
            <a:ext cx="30963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400" dirty="0">
                <a:solidFill>
                  <a:schemeClr val="bg1"/>
                </a:solidFill>
              </a:rPr>
              <a:t>CV=30% :</a:t>
            </a:r>
          </a:p>
          <a:p>
            <a:r>
              <a:rPr lang="fr-BE" sz="1400" dirty="0">
                <a:solidFill>
                  <a:schemeClr val="bg1"/>
                </a:solidFill>
              </a:rPr>
              <a:t>1 SD shift : </a:t>
            </a:r>
            <a:r>
              <a:rPr lang="fr-BE" sz="1400" dirty="0" err="1">
                <a:solidFill>
                  <a:schemeClr val="bg1"/>
                </a:solidFill>
              </a:rPr>
              <a:t>median</a:t>
            </a:r>
            <a:r>
              <a:rPr lang="fr-BE" sz="1400" dirty="0">
                <a:solidFill>
                  <a:schemeClr val="bg1"/>
                </a:solidFill>
              </a:rPr>
              <a:t> 1000 to 1350</a:t>
            </a:r>
          </a:p>
          <a:p>
            <a:r>
              <a:rPr lang="fr-BE" sz="1400" dirty="0">
                <a:solidFill>
                  <a:schemeClr val="bg1"/>
                </a:solidFill>
              </a:rPr>
              <a:t>1.3 SD shift :  </a:t>
            </a:r>
            <a:r>
              <a:rPr lang="fr-BE" sz="1400" dirty="0" err="1">
                <a:solidFill>
                  <a:schemeClr val="bg1"/>
                </a:solidFill>
              </a:rPr>
              <a:t>median</a:t>
            </a:r>
            <a:r>
              <a:rPr lang="fr-BE" sz="1400" dirty="0">
                <a:solidFill>
                  <a:schemeClr val="bg1"/>
                </a:solidFill>
              </a:rPr>
              <a:t> 1000 to 1500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7783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FFFF00"/>
                </a:solidFill>
              </a:rPr>
              <a:t>Back to the example</a:t>
            </a:r>
            <a:endParaRPr lang="en-GB" sz="3600" dirty="0"/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8820473" y="3717034"/>
            <a:ext cx="24890" cy="2769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8056" y="2352632"/>
            <a:ext cx="4364961" cy="3279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899592" y="5908630"/>
                <a:ext cx="77048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BE" dirty="0" err="1" smtClean="0"/>
                  <a:t>Estimated</a:t>
                </a:r>
                <a:r>
                  <a:rPr lang="fr-BE" dirty="0" smtClean="0"/>
                  <a:t> </a:t>
                </a:r>
                <a:r>
                  <a:rPr lang="en-US" dirty="0">
                    <a:sym typeface="Symbol"/>
                  </a:rPr>
                  <a:t> = </a:t>
                </a:r>
                <a:r>
                  <a:rPr lang="en-US" dirty="0" smtClean="0">
                    <a:sym typeface="Symbol"/>
                  </a:rPr>
                  <a:t>0.8,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/>
                      </a:rPr>
                      <m:t>𝝓</m:t>
                    </m:r>
                  </m:oMath>
                </a14:m>
                <a:r>
                  <a:rPr lang="en-GB" dirty="0" smtClean="0"/>
                  <a:t> =0.2 </a:t>
                </a:r>
                <a:r>
                  <a:rPr lang="en-GB" dirty="0" smtClean="0">
                    <a:sym typeface="Wingdings" pitchFamily="2" charset="2"/>
                  </a:rPr>
                  <a:t> </a:t>
                </a:r>
                <a:r>
                  <a:rPr lang="fr-BE" dirty="0" err="1" smtClean="0">
                    <a:sym typeface="Wingdings" pitchFamily="2" charset="2"/>
                  </a:rPr>
                  <a:t>w</a:t>
                </a:r>
                <a:r>
                  <a:rPr lang="fr-BE" dirty="0" err="1" smtClean="0"/>
                  <a:t>ith</a:t>
                </a:r>
                <a:r>
                  <a:rPr lang="fr-BE" dirty="0" smtClean="0"/>
                  <a:t> </a:t>
                </a:r>
                <a:r>
                  <a:rPr lang="fr-BE" dirty="0"/>
                  <a:t>n&gt;20, power to </a:t>
                </a:r>
                <a:r>
                  <a:rPr lang="fr-BE" dirty="0" err="1"/>
                  <a:t>detect</a:t>
                </a:r>
                <a:r>
                  <a:rPr lang="fr-BE" dirty="0"/>
                  <a:t> a shift of </a:t>
                </a:r>
                <a:r>
                  <a:rPr lang="fr-BE" dirty="0" smtClean="0"/>
                  <a:t>1.3SD &gt; 80</a:t>
                </a:r>
                <a:r>
                  <a:rPr lang="fr-BE" dirty="0"/>
                  <a:t>%  </a:t>
                </a:r>
                <a:endParaRPr lang="en-GB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5908630"/>
                <a:ext cx="7704856" cy="369332"/>
              </a:xfrm>
              <a:prstGeom prst="rect">
                <a:avLst/>
              </a:prstGeom>
              <a:blipFill rotWithShape="1">
                <a:blip r:embed="rId4"/>
                <a:stretch>
                  <a:fillRect l="-713" t="-11475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356388"/>
            <a:ext cx="4362313" cy="327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09061" y="1835532"/>
            <a:ext cx="28708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 smtClean="0"/>
              <a:t>No </a:t>
            </a:r>
            <a:r>
              <a:rPr lang="fr-BE" dirty="0" err="1" smtClean="0"/>
              <a:t>autocorrelation</a:t>
            </a:r>
            <a:r>
              <a:rPr lang="fr-BE" dirty="0" smtClean="0"/>
              <a:t> structure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436096" y="1835532"/>
                <a:ext cx="249940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BE" dirty="0" err="1" smtClean="0"/>
                  <a:t>Bounds</a:t>
                </a:r>
                <a:r>
                  <a:rPr lang="fr-BE" dirty="0" smtClean="0"/>
                  <a:t> </a:t>
                </a:r>
                <a:r>
                  <a:rPr lang="fr-BE" dirty="0" err="1" smtClean="0"/>
                  <a:t>with</a:t>
                </a:r>
                <a:r>
                  <a:rPr lang="fr-BE" dirty="0" smtClean="0"/>
                  <a:t> </a:t>
                </a:r>
                <a:r>
                  <a:rPr lang="en-US" dirty="0">
                    <a:sym typeface="Symbol"/>
                  </a:rPr>
                  <a:t> = </a:t>
                </a:r>
                <a:r>
                  <a:rPr lang="en-US" dirty="0" smtClean="0">
                    <a:sym typeface="Symbol"/>
                  </a:rPr>
                  <a:t>1,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/>
                      </a:rPr>
                      <m:t>𝝓</m:t>
                    </m:r>
                  </m:oMath>
                </a14:m>
                <a:r>
                  <a:rPr lang="en-GB" dirty="0"/>
                  <a:t> =</a:t>
                </a:r>
                <a:r>
                  <a:rPr lang="en-GB" dirty="0" smtClean="0"/>
                  <a:t>0 </a:t>
                </a:r>
                <a:endParaRPr lang="en-GB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6096" y="1835532"/>
                <a:ext cx="2499402" cy="369332"/>
              </a:xfrm>
              <a:prstGeom prst="rect">
                <a:avLst/>
              </a:prstGeom>
              <a:blipFill rotWithShape="1">
                <a:blip r:embed="rId6"/>
                <a:stretch>
                  <a:fillRect l="-2195" t="-11475" r="-976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266290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Summary</a:t>
            </a:r>
            <a:endParaRPr lang="en-GB" sz="1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997152"/>
              </a:xfrm>
            </p:spPr>
            <p:txBody>
              <a:bodyPr/>
              <a:lstStyle/>
              <a:p>
                <a:r>
                  <a:rPr lang="en-US" sz="2400" dirty="0" smtClean="0"/>
                  <a:t>Within-day correlation unknown </a:t>
                </a:r>
              </a:p>
              <a:p>
                <a:pPr marL="0" indent="0">
                  <a:buNone/>
                </a:pPr>
                <a:r>
                  <a:rPr lang="en-US" sz="2000" dirty="0" smtClean="0"/>
                  <a:t>      </a:t>
                </a:r>
                <a:r>
                  <a:rPr lang="en-US" sz="2000" dirty="0" smtClean="0">
                    <a:solidFill>
                      <a:srgbClr val="FFFF00"/>
                    </a:solidFill>
                  </a:rPr>
                  <a:t>U</a:t>
                </a:r>
                <a:r>
                  <a:rPr lang="en-US" sz="2400" dirty="0" smtClean="0">
                    <a:solidFill>
                      <a:srgbClr val="FFFF00"/>
                    </a:solidFill>
                  </a:rPr>
                  <a:t>se of </a:t>
                </a:r>
                <a:r>
                  <a:rPr lang="en-US" sz="2400" dirty="0" smtClean="0">
                    <a:solidFill>
                      <a:srgbClr val="FFFF00"/>
                    </a:solidFill>
                    <a:sym typeface="Symbol"/>
                  </a:rPr>
                  <a:t> = 1 </a:t>
                </a:r>
                <a:r>
                  <a:rPr lang="en-US" sz="2400" dirty="0" smtClean="0">
                    <a:sym typeface="Symbol"/>
                  </a:rPr>
                  <a:t>in EWMA bounds if </a:t>
                </a:r>
                <a:r>
                  <a:rPr lang="en-US" sz="2400" dirty="0" smtClean="0">
                    <a:solidFill>
                      <a:srgbClr val="FFFF00"/>
                    </a:solidFill>
                    <a:sym typeface="Symbol"/>
                  </a:rPr>
                  <a:t>in reality  &lt;1 </a:t>
                </a:r>
              </a:p>
              <a:p>
                <a:pPr lvl="1"/>
                <a:r>
                  <a:rPr lang="en-US" sz="2000" dirty="0" smtClean="0">
                    <a:sym typeface="Symbol"/>
                  </a:rPr>
                  <a:t>Decreases false alarm rate (compared to </a:t>
                </a:r>
                <a:r>
                  <a:rPr lang="en-US" sz="2000" dirty="0" smtClean="0">
                    <a:sym typeface="Symbol"/>
                  </a:rPr>
                  <a:t>ignoring the structure</a:t>
                </a:r>
                <a:r>
                  <a:rPr lang="en-US" sz="2000" dirty="0" smtClean="0">
                    <a:sym typeface="Symbol"/>
                  </a:rPr>
                  <a:t>)</a:t>
                </a:r>
                <a:endParaRPr lang="en-US" sz="2000" dirty="0" smtClean="0"/>
              </a:p>
              <a:p>
                <a:pPr lvl="1"/>
                <a:r>
                  <a:rPr lang="en-US" sz="2000" dirty="0" smtClean="0"/>
                  <a:t>Maintains reasonable power if </a:t>
                </a:r>
                <a:r>
                  <a:rPr lang="en-US" sz="2000" dirty="0">
                    <a:sym typeface="Symbol"/>
                  </a:rPr>
                  <a:t> </a:t>
                </a:r>
                <a:r>
                  <a:rPr lang="en-US" sz="2000" dirty="0" smtClean="0">
                    <a:sym typeface="Symbol"/>
                  </a:rPr>
                  <a:t>&gt; 0.5</a:t>
                </a:r>
              </a:p>
              <a:p>
                <a:pPr marL="457200" lvl="1" indent="0">
                  <a:buNone/>
                </a:pPr>
                <a:endParaRPr lang="en-US" sz="2000" dirty="0" smtClean="0"/>
              </a:p>
              <a:p>
                <a:r>
                  <a:rPr lang="en-US" sz="2400" dirty="0" smtClean="0"/>
                  <a:t>Across-day </a:t>
                </a:r>
                <a:r>
                  <a:rPr lang="en-US" sz="2400" dirty="0"/>
                  <a:t>correlation unknown </a:t>
                </a:r>
                <a:endParaRPr lang="en-US" sz="2400" dirty="0" smtClean="0"/>
              </a:p>
              <a:p>
                <a:pPr marL="0" indent="0">
                  <a:buNone/>
                </a:pPr>
                <a:r>
                  <a:rPr lang="en-US" sz="2400" dirty="0"/>
                  <a:t> </a:t>
                </a:r>
                <a:r>
                  <a:rPr lang="en-US" sz="2400" dirty="0" smtClean="0"/>
                  <a:t>    </a:t>
                </a:r>
                <a:r>
                  <a:rPr lang="en-US" sz="2000" dirty="0" smtClean="0">
                    <a:solidFill>
                      <a:srgbClr val="FFFF00"/>
                    </a:solidFill>
                  </a:rPr>
                  <a:t>U</a:t>
                </a:r>
                <a:r>
                  <a:rPr lang="en-US" sz="2400" dirty="0" smtClean="0">
                    <a:solidFill>
                      <a:srgbClr val="FFFF00"/>
                    </a:solidFill>
                  </a:rPr>
                  <a:t>se </a:t>
                </a:r>
                <a:r>
                  <a:rPr lang="en-US" sz="2400" dirty="0">
                    <a:solidFill>
                      <a:srgbClr val="FFFF00"/>
                    </a:solidFill>
                  </a:rPr>
                  <a:t>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400" i="0">
                        <a:solidFill>
                          <a:srgbClr val="FFFF00"/>
                        </a:solidFill>
                        <a:latin typeface="Cambria Math"/>
                      </a:rPr>
                      <m:t>ϕ</m:t>
                    </m:r>
                  </m:oMath>
                </a14:m>
                <a:r>
                  <a:rPr lang="en-US" sz="2400" dirty="0">
                    <a:solidFill>
                      <a:srgbClr val="FFFF00"/>
                    </a:solidFill>
                    <a:sym typeface="Symbol"/>
                  </a:rPr>
                  <a:t> = </a:t>
                </a:r>
                <a:r>
                  <a:rPr lang="en-US" sz="2400" dirty="0" smtClean="0">
                    <a:solidFill>
                      <a:srgbClr val="FFFF00"/>
                    </a:solidFill>
                    <a:sym typeface="Symbol"/>
                  </a:rPr>
                  <a:t>0 </a:t>
                </a:r>
                <a:r>
                  <a:rPr lang="en-US" sz="2400" dirty="0">
                    <a:sym typeface="Symbol"/>
                  </a:rPr>
                  <a:t>in EWMA bounds </a:t>
                </a:r>
                <a:r>
                  <a:rPr lang="en-US" sz="2400" dirty="0" smtClean="0">
                    <a:sym typeface="Symbol"/>
                  </a:rPr>
                  <a:t>if </a:t>
                </a:r>
                <a:r>
                  <a:rPr lang="en-US" sz="2400" dirty="0" smtClean="0">
                    <a:solidFill>
                      <a:srgbClr val="FFFF00"/>
                    </a:solidFill>
                    <a:sym typeface="Symbol"/>
                  </a:rPr>
                  <a:t>in reality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400">
                        <a:solidFill>
                          <a:srgbClr val="FFFF00"/>
                        </a:solidFill>
                        <a:latin typeface="Cambria Math"/>
                      </a:rPr>
                      <m:t>ϕ</m:t>
                    </m:r>
                  </m:oMath>
                </a14:m>
                <a:r>
                  <a:rPr lang="en-US" sz="2400" dirty="0">
                    <a:solidFill>
                      <a:srgbClr val="FFFF00"/>
                    </a:solidFill>
                    <a:sym typeface="Symbol"/>
                  </a:rPr>
                  <a:t> </a:t>
                </a:r>
                <a:r>
                  <a:rPr lang="en-US" sz="2400" dirty="0" smtClean="0">
                    <a:solidFill>
                      <a:srgbClr val="FFFF00"/>
                    </a:solidFill>
                    <a:sym typeface="Symbol"/>
                  </a:rPr>
                  <a:t>&gt;  </a:t>
                </a:r>
                <a:r>
                  <a:rPr lang="en-US" sz="2400" dirty="0">
                    <a:solidFill>
                      <a:srgbClr val="FFFF00"/>
                    </a:solidFill>
                    <a:sym typeface="Symbol"/>
                  </a:rPr>
                  <a:t>0 </a:t>
                </a:r>
              </a:p>
              <a:p>
                <a:pPr lvl="1" indent="-342900"/>
                <a:r>
                  <a:rPr lang="en-US" sz="2000" dirty="0" smtClean="0">
                    <a:sym typeface="Symbol"/>
                  </a:rPr>
                  <a:t>Increases </a:t>
                </a:r>
                <a:r>
                  <a:rPr lang="en-US" sz="2000" dirty="0">
                    <a:sym typeface="Symbol"/>
                  </a:rPr>
                  <a:t>the false alarm rate </a:t>
                </a:r>
                <a:endParaRPr lang="en-US" sz="2000" dirty="0" smtClean="0">
                  <a:sym typeface="Symbol"/>
                </a:endParaRPr>
              </a:p>
              <a:p>
                <a:pPr lvl="1" indent="-342900"/>
                <a:r>
                  <a:rPr lang="en-US" sz="2000" dirty="0" smtClean="0">
                    <a:sym typeface="Symbol"/>
                  </a:rPr>
                  <a:t>Small increase of power compared to correct bounds</a:t>
                </a:r>
                <a:endParaRPr lang="en-US" sz="2000" dirty="0" smtClean="0"/>
              </a:p>
              <a:p>
                <a:pPr lvl="1" indent="-342900"/>
                <a:endParaRPr lang="en-US" sz="20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997152"/>
              </a:xfrm>
              <a:blipFill rotWithShape="1">
                <a:blip r:embed="rId3"/>
                <a:stretch>
                  <a:fillRect l="-963" t="-9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7088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FFFF00"/>
                </a:solidFill>
              </a:rPr>
              <a:t>Take-home message (1/2)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r>
              <a:rPr lang="en-US" sz="2400" dirty="0" smtClean="0"/>
              <a:t>Correlations exist in data collected for SPC, they </a:t>
            </a:r>
            <a:r>
              <a:rPr lang="en-US" sz="2400" dirty="0" smtClean="0">
                <a:solidFill>
                  <a:srgbClr val="FFFF00"/>
                </a:solidFill>
              </a:rPr>
              <a:t>should not be ignored </a:t>
            </a:r>
          </a:p>
          <a:p>
            <a:endParaRPr lang="en-US" sz="2400" dirty="0" smtClean="0"/>
          </a:p>
          <a:p>
            <a:r>
              <a:rPr lang="en-US" sz="2400" dirty="0" smtClean="0"/>
              <a:t>Theoretical </a:t>
            </a:r>
            <a:r>
              <a:rPr lang="en-US" sz="2400" dirty="0"/>
              <a:t>work </a:t>
            </a:r>
            <a:r>
              <a:rPr lang="en-US" sz="2400" dirty="0" smtClean="0"/>
              <a:t>exists </a:t>
            </a:r>
            <a:r>
              <a:rPr lang="en-US" sz="2400" dirty="0"/>
              <a:t>for EWMA charts in the presence of autocorrelations</a:t>
            </a:r>
          </a:p>
          <a:p>
            <a:pPr lvl="1"/>
            <a:r>
              <a:rPr lang="en-US" sz="2000" dirty="0"/>
              <a:t>I</a:t>
            </a:r>
            <a:r>
              <a:rPr lang="en-US" sz="2000" dirty="0" smtClean="0"/>
              <a:t>mportant </a:t>
            </a:r>
            <a:r>
              <a:rPr lang="en-US" sz="2000" dirty="0"/>
              <a:t>to simulate and </a:t>
            </a:r>
            <a:r>
              <a:rPr lang="en-US" sz="2000" dirty="0" smtClean="0"/>
              <a:t>present </a:t>
            </a:r>
            <a:r>
              <a:rPr lang="en-US" sz="2000" dirty="0" smtClean="0"/>
              <a:t>different scenarios </a:t>
            </a:r>
            <a:r>
              <a:rPr lang="en-US" sz="2000" dirty="0"/>
              <a:t>to </a:t>
            </a:r>
            <a:r>
              <a:rPr lang="en-US" sz="2000" dirty="0" smtClean="0"/>
              <a:t>practitioners </a:t>
            </a:r>
            <a:endParaRPr lang="en-US" sz="2000" dirty="0"/>
          </a:p>
          <a:p>
            <a:pPr lvl="1"/>
            <a:r>
              <a:rPr lang="en-US" sz="2000" dirty="0"/>
              <a:t>Need to understand properties of tool for structure of data at </a:t>
            </a:r>
            <a:r>
              <a:rPr lang="en-US" sz="2000" dirty="0" smtClean="0"/>
              <a:t>hand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38211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FFFF00"/>
                </a:solidFill>
              </a:rPr>
              <a:t>Take-home message </a:t>
            </a:r>
            <a:r>
              <a:rPr lang="en-US" sz="3600" dirty="0" smtClean="0">
                <a:solidFill>
                  <a:srgbClr val="FFFF00"/>
                </a:solidFill>
              </a:rPr>
              <a:t>(2/2)</a:t>
            </a:r>
            <a:endParaRPr lang="en-GB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997152"/>
              </a:xfrm>
            </p:spPr>
            <p:txBody>
              <a:bodyPr/>
              <a:lstStyle/>
              <a:p>
                <a:endParaRPr lang="en-US" sz="2400" dirty="0" smtClean="0"/>
              </a:p>
              <a:p>
                <a:r>
                  <a:rPr lang="en-US" sz="2400" dirty="0" smtClean="0"/>
                  <a:t>Construct EWMA assuming </a:t>
                </a:r>
                <a14:m>
                  <m:oMath xmlns:m="http://schemas.openxmlformats.org/officeDocument/2006/math">
                    <m:r>
                      <a:rPr lang="en-GB" sz="2400" i="1">
                        <a:solidFill>
                          <a:prstClr val="white"/>
                        </a:solidFill>
                        <a:latin typeface="Cambria Math"/>
                      </a:rPr>
                      <m:t>𝝓</m:t>
                    </m:r>
                  </m:oMath>
                </a14:m>
                <a:r>
                  <a:rPr lang="en-US" sz="2400" dirty="0">
                    <a:solidFill>
                      <a:prstClr val="white"/>
                    </a:solidFill>
                    <a:sym typeface="Symbol"/>
                  </a:rPr>
                  <a:t> =0,  = </a:t>
                </a:r>
                <a:r>
                  <a:rPr lang="en-US" sz="2400" dirty="0" smtClean="0">
                    <a:solidFill>
                      <a:prstClr val="white"/>
                    </a:solidFill>
                    <a:sym typeface="Symbol"/>
                  </a:rPr>
                  <a:t>1 </a:t>
                </a:r>
                <a:r>
                  <a:rPr lang="en-US" sz="2400" dirty="0" smtClean="0">
                    <a:solidFill>
                      <a:srgbClr val="FFFF00"/>
                    </a:solidFill>
                    <a:sym typeface="Symbol"/>
                  </a:rPr>
                  <a:t>for early stage</a:t>
                </a:r>
              </a:p>
              <a:p>
                <a:pPr lvl="1"/>
                <a:r>
                  <a:rPr lang="en-US" sz="2000" dirty="0" smtClean="0">
                    <a:solidFill>
                      <a:prstClr val="white"/>
                    </a:solidFill>
                    <a:sym typeface="Symbol"/>
                  </a:rPr>
                  <a:t>Limits the false alarm </a:t>
                </a:r>
              </a:p>
              <a:p>
                <a:pPr lvl="1"/>
                <a:r>
                  <a:rPr lang="en-US" sz="2000" dirty="0" smtClean="0">
                    <a:solidFill>
                      <a:prstClr val="white"/>
                    </a:solidFill>
                    <a:sym typeface="Symbol"/>
                  </a:rPr>
                  <a:t>Need at least 20 days of data to detect shift of 1SD – 1.3SD with reasonable chance </a:t>
                </a:r>
              </a:p>
              <a:p>
                <a:endParaRPr lang="en-US" sz="2400" dirty="0" smtClean="0">
                  <a:solidFill>
                    <a:prstClr val="white"/>
                  </a:solidFill>
                  <a:sym typeface="Symbol"/>
                </a:endParaRPr>
              </a:p>
              <a:p>
                <a:r>
                  <a:rPr lang="en-US" sz="2400" dirty="0" smtClean="0">
                    <a:solidFill>
                      <a:prstClr val="white"/>
                    </a:solidFill>
                    <a:sym typeface="Symbol"/>
                  </a:rPr>
                  <a:t>When data accumulates (N100),  estimate </a:t>
                </a:r>
                <a14:m>
                  <m:oMath xmlns:m="http://schemas.openxmlformats.org/officeDocument/2006/math">
                    <m:r>
                      <a:rPr lang="en-GB" sz="2400" i="1">
                        <a:solidFill>
                          <a:prstClr val="white"/>
                        </a:solidFill>
                        <a:latin typeface="Cambria Math"/>
                      </a:rPr>
                      <m:t>𝝓</m:t>
                    </m:r>
                  </m:oMath>
                </a14:m>
                <a:endParaRPr lang="en-US" sz="2400" dirty="0" smtClean="0"/>
              </a:p>
              <a:p>
                <a:pPr lvl="1"/>
                <a:r>
                  <a:rPr lang="en-US" sz="2000" dirty="0" smtClean="0"/>
                  <a:t>If </a:t>
                </a:r>
                <a14:m>
                  <m:oMath xmlns:m="http://schemas.openxmlformats.org/officeDocument/2006/math">
                    <m:r>
                      <a:rPr lang="en-GB" sz="2000" i="1">
                        <a:solidFill>
                          <a:prstClr val="white"/>
                        </a:solidFill>
                        <a:latin typeface="Cambria Math"/>
                      </a:rPr>
                      <m:t>𝝓</m:t>
                    </m:r>
                  </m:oMath>
                </a14:m>
                <a:r>
                  <a:rPr lang="en-US" sz="2000" dirty="0" smtClean="0"/>
                  <a:t> non-negligible, use correct bounds or average by week to decrease correlation across days </a:t>
                </a:r>
              </a:p>
              <a:p>
                <a:pPr lvl="1"/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997152"/>
              </a:xfrm>
              <a:blipFill rotWithShape="1">
                <a:blip r:embed="rId3"/>
                <a:stretch>
                  <a:fillRect l="-9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0100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Discussion</a:t>
            </a:r>
            <a:endParaRPr lang="en-GB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32248"/>
            <a:ext cx="8229600" cy="4493096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dirty="0">
                <a:solidFill>
                  <a:srgbClr val="FFFF00"/>
                </a:solidFill>
              </a:rPr>
              <a:t>Thank you for your attention </a:t>
            </a:r>
          </a:p>
          <a:p>
            <a:pPr marL="0" indent="0" algn="ctr">
              <a:buNone/>
            </a:pPr>
            <a:endParaRPr lang="en-US" sz="2800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Any question ?</a:t>
            </a:r>
          </a:p>
          <a:p>
            <a:pPr marL="0" indent="0" algn="ctr">
              <a:buNone/>
            </a:pPr>
            <a:endParaRPr lang="en-US" sz="2400" dirty="0" smtClean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u="sng" dirty="0" smtClean="0"/>
              <a:t>Acknowledgements</a:t>
            </a:r>
            <a:r>
              <a:rPr lang="en-US" sz="2400" dirty="0" smtClean="0"/>
              <a:t> 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Pierre Cambron (GVCL), Pascal Gérard (GVCL),  </a:t>
            </a:r>
            <a:r>
              <a:rPr lang="en-US" sz="2400" smtClean="0"/>
              <a:t/>
            </a:r>
            <a:br>
              <a:rPr lang="en-US" sz="2400" smtClean="0"/>
            </a:br>
            <a:r>
              <a:rPr lang="en-US" sz="2400" smtClean="0"/>
              <a:t>Hélène </a:t>
            </a:r>
            <a:r>
              <a:rPr lang="en-US" sz="2400" dirty="0" smtClean="0"/>
              <a:t>Fourmanoir (stat), Jean-Louis Marchal (stat)</a:t>
            </a:r>
          </a:p>
        </p:txBody>
      </p:sp>
    </p:spTree>
    <p:extLst>
      <p:ext uri="{BB962C8B-B14F-4D97-AF65-F5344CB8AC3E}">
        <p14:creationId xmlns:p14="http://schemas.microsoft.com/office/powerpoint/2010/main" val="340912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 and objectives</a:t>
            </a:r>
          </a:p>
          <a:p>
            <a:r>
              <a:rPr lang="en-US" dirty="0" smtClean="0"/>
              <a:t>EWMA methodology</a:t>
            </a:r>
          </a:p>
          <a:p>
            <a:r>
              <a:rPr lang="en-US" dirty="0" smtClean="0"/>
              <a:t>IID assumptions vs. real-life correlations</a:t>
            </a:r>
          </a:p>
          <a:p>
            <a:r>
              <a:rPr lang="en-US" dirty="0" smtClean="0"/>
              <a:t>Within-day correlations </a:t>
            </a:r>
          </a:p>
          <a:p>
            <a:r>
              <a:rPr lang="en-US" dirty="0" smtClean="0"/>
              <a:t>Between-day correlations</a:t>
            </a:r>
          </a:p>
          <a:p>
            <a:r>
              <a:rPr lang="en-US" dirty="0" smtClean="0"/>
              <a:t>Practical recommendations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1075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References</a:t>
            </a:r>
            <a:endParaRPr lang="en-GB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r>
              <a:rPr lang="en-GB" sz="1600" dirty="0" smtClean="0"/>
              <a:t>Montgomery D., </a:t>
            </a:r>
            <a:r>
              <a:rPr lang="en-GB" sz="1600" dirty="0">
                <a:solidFill>
                  <a:srgbClr val="FFFF00"/>
                </a:solidFill>
              </a:rPr>
              <a:t>Introduction to Statistical Quality </a:t>
            </a:r>
            <a:r>
              <a:rPr lang="en-GB" sz="1600" dirty="0" smtClean="0">
                <a:solidFill>
                  <a:srgbClr val="FFFF00"/>
                </a:solidFill>
              </a:rPr>
              <a:t>Control</a:t>
            </a:r>
            <a:r>
              <a:rPr lang="en-GB" sz="1600" dirty="0" smtClean="0"/>
              <a:t>, </a:t>
            </a:r>
            <a:r>
              <a:rPr lang="en-GB" sz="1600" dirty="0"/>
              <a:t>Wiley 4</a:t>
            </a:r>
            <a:r>
              <a:rPr lang="en-GB" sz="1600" baseline="30000" dirty="0"/>
              <a:t>th</a:t>
            </a:r>
            <a:r>
              <a:rPr lang="en-GB" sz="1600" dirty="0"/>
              <a:t> edition 2001</a:t>
            </a:r>
            <a:endParaRPr lang="en-GB" sz="1600" dirty="0">
              <a:latin typeface="Times"/>
              <a:ea typeface="Times New Roman"/>
              <a:cs typeface="Times New Roman"/>
            </a:endParaRPr>
          </a:p>
          <a:p>
            <a:pPr fontAlgn="auto" hangingPunct="1">
              <a:spcAft>
                <a:spcPts val="0"/>
              </a:spcAft>
            </a:pPr>
            <a:r>
              <a:rPr lang="en-GB" sz="1600" dirty="0" err="1" smtClean="0"/>
              <a:t>Psarakis</a:t>
            </a:r>
            <a:r>
              <a:rPr lang="en-GB" sz="1600" dirty="0" smtClean="0"/>
              <a:t> S. and </a:t>
            </a:r>
            <a:r>
              <a:rPr lang="en-GB" sz="1600" dirty="0" err="1" smtClean="0"/>
              <a:t>Papaleonida</a:t>
            </a:r>
            <a:r>
              <a:rPr lang="en-GB" sz="1600" dirty="0" smtClean="0"/>
              <a:t> G</a:t>
            </a:r>
            <a:r>
              <a:rPr lang="en-GB" sz="1600" dirty="0"/>
              <a:t>. E. A</a:t>
            </a:r>
            <a:r>
              <a:rPr lang="en-GB" sz="1600" dirty="0" smtClean="0"/>
              <a:t>., </a:t>
            </a:r>
            <a:r>
              <a:rPr lang="en-GB" sz="1600" dirty="0">
                <a:solidFill>
                  <a:srgbClr val="FFFF00"/>
                </a:solidFill>
              </a:rPr>
              <a:t>SPC Procedures for </a:t>
            </a:r>
            <a:r>
              <a:rPr lang="en-GB" sz="1600" dirty="0" smtClean="0">
                <a:solidFill>
                  <a:srgbClr val="FFFF00"/>
                </a:solidFill>
              </a:rPr>
              <a:t>Monitoring </a:t>
            </a:r>
            <a:r>
              <a:rPr lang="en-GB" sz="1600" dirty="0" err="1" smtClean="0">
                <a:solidFill>
                  <a:srgbClr val="FFFF00"/>
                </a:solidFill>
              </a:rPr>
              <a:t>Autocorrelated</a:t>
            </a:r>
            <a:r>
              <a:rPr lang="en-GB" sz="1600" dirty="0" smtClean="0">
                <a:solidFill>
                  <a:srgbClr val="FFFF00"/>
                </a:solidFill>
              </a:rPr>
              <a:t> Processes</a:t>
            </a:r>
            <a:r>
              <a:rPr lang="en-GB" sz="1600" dirty="0" smtClean="0"/>
              <a:t>, </a:t>
            </a:r>
            <a:r>
              <a:rPr lang="en-GB" sz="1600" dirty="0"/>
              <a:t>Quality Technology </a:t>
            </a:r>
            <a:r>
              <a:rPr lang="en-GB" sz="1600" dirty="0" smtClean="0"/>
              <a:t>&amp; Quantitative </a:t>
            </a:r>
            <a:r>
              <a:rPr lang="en-GB" sz="1600" dirty="0"/>
              <a:t>Management Vol. 4, No. 4, pp. 501-540, 2007  </a:t>
            </a:r>
            <a:endParaRPr lang="en-GB" sz="1600" dirty="0" smtClean="0"/>
          </a:p>
          <a:p>
            <a:pPr fontAlgn="auto" hangingPunct="1">
              <a:spcAft>
                <a:spcPts val="0"/>
              </a:spcAft>
            </a:pPr>
            <a:r>
              <a:rPr lang="en-GB" sz="1600" dirty="0" err="1" smtClean="0"/>
              <a:t>Neubauer</a:t>
            </a:r>
            <a:r>
              <a:rPr lang="en-GB" sz="1600" dirty="0" smtClean="0"/>
              <a:t> A., </a:t>
            </a:r>
            <a:r>
              <a:rPr lang="en-GB" sz="1600" dirty="0" smtClean="0">
                <a:solidFill>
                  <a:srgbClr val="FFFF00"/>
                </a:solidFill>
              </a:rPr>
              <a:t>The </a:t>
            </a:r>
            <a:r>
              <a:rPr lang="en-GB" sz="1600" dirty="0">
                <a:solidFill>
                  <a:srgbClr val="FFFF00"/>
                </a:solidFill>
              </a:rPr>
              <a:t>EWMA control chart: properties </a:t>
            </a:r>
            <a:r>
              <a:rPr lang="en-GB" sz="1600" dirty="0" smtClean="0">
                <a:solidFill>
                  <a:srgbClr val="FFFF00"/>
                </a:solidFill>
              </a:rPr>
              <a:t>and comparison </a:t>
            </a:r>
            <a:r>
              <a:rPr lang="en-GB" sz="1600" dirty="0">
                <a:solidFill>
                  <a:srgbClr val="FFFF00"/>
                </a:solidFill>
              </a:rPr>
              <a:t>with other quality-control procedures by computer </a:t>
            </a:r>
            <a:r>
              <a:rPr lang="en-GB" sz="1600" dirty="0" smtClean="0">
                <a:solidFill>
                  <a:srgbClr val="FFFF00"/>
                </a:solidFill>
              </a:rPr>
              <a:t>simulation</a:t>
            </a:r>
            <a:r>
              <a:rPr lang="en-GB" sz="1600" dirty="0" smtClean="0"/>
              <a:t>, </a:t>
            </a:r>
            <a:r>
              <a:rPr lang="en-GB" sz="1600" dirty="0"/>
              <a:t>Clinical Chemistry </a:t>
            </a:r>
            <a:r>
              <a:rPr lang="en-GB" sz="1600" dirty="0" smtClean="0"/>
              <a:t>43:4 594–601 </a:t>
            </a:r>
            <a:r>
              <a:rPr lang="en-GB" sz="1600" dirty="0"/>
              <a:t>1997 </a:t>
            </a:r>
            <a:endParaRPr lang="en-GB" sz="1600" dirty="0" smtClean="0"/>
          </a:p>
          <a:p>
            <a:pPr>
              <a:spcAft>
                <a:spcPts val="0"/>
              </a:spcAft>
            </a:pPr>
            <a:r>
              <a:rPr lang="en-GB" sz="1600" dirty="0" err="1" smtClean="0"/>
              <a:t>Shiau</a:t>
            </a:r>
            <a:r>
              <a:rPr lang="en-GB" sz="1600" dirty="0" smtClean="0"/>
              <a:t>  J.J.H. and Hsu Y.C., </a:t>
            </a:r>
            <a:r>
              <a:rPr lang="en-GB" sz="1600" dirty="0">
                <a:solidFill>
                  <a:srgbClr val="FFFF00"/>
                </a:solidFill>
              </a:rPr>
              <a:t>Robustness of the EWMA Control Chart </a:t>
            </a:r>
            <a:r>
              <a:rPr lang="en-GB" sz="1600" dirty="0" smtClean="0">
                <a:solidFill>
                  <a:srgbClr val="FFFF00"/>
                </a:solidFill>
              </a:rPr>
              <a:t>to </a:t>
            </a:r>
            <a:r>
              <a:rPr lang="en-GB" sz="1600" dirty="0">
                <a:solidFill>
                  <a:srgbClr val="FFFF00"/>
                </a:solidFill>
              </a:rPr>
              <a:t>Non-normality for </a:t>
            </a:r>
            <a:r>
              <a:rPr lang="en-GB" sz="1600" dirty="0" err="1">
                <a:solidFill>
                  <a:srgbClr val="FFFF00"/>
                </a:solidFill>
              </a:rPr>
              <a:t>Autocorrelated</a:t>
            </a:r>
            <a:r>
              <a:rPr lang="en-GB" sz="1600" dirty="0">
                <a:solidFill>
                  <a:srgbClr val="FFFF00"/>
                </a:solidFill>
              </a:rPr>
              <a:t> </a:t>
            </a:r>
            <a:r>
              <a:rPr lang="en-GB" sz="1600" dirty="0" smtClean="0">
                <a:solidFill>
                  <a:srgbClr val="FFFF00"/>
                </a:solidFill>
              </a:rPr>
              <a:t>Processes</a:t>
            </a:r>
            <a:r>
              <a:rPr lang="en-GB" sz="1600" dirty="0" smtClean="0"/>
              <a:t>, </a:t>
            </a:r>
            <a:r>
              <a:rPr lang="en-GB" sz="1600" dirty="0"/>
              <a:t>Quality Technology &amp; Quantitative Management Vol. 2, No. 2, pp. 125-146, </a:t>
            </a:r>
            <a:r>
              <a:rPr lang="en-GB" sz="1600" dirty="0" smtClean="0"/>
              <a:t>2005</a:t>
            </a:r>
          </a:p>
          <a:p>
            <a:pPr>
              <a:spcAft>
                <a:spcPts val="0"/>
              </a:spcAft>
            </a:pPr>
            <a:r>
              <a:rPr lang="en-GB" sz="1600" dirty="0" smtClean="0"/>
              <a:t>Han D. </a:t>
            </a:r>
            <a:r>
              <a:rPr lang="en-GB" sz="1600" dirty="0"/>
              <a:t>and </a:t>
            </a:r>
            <a:r>
              <a:rPr lang="en-GB" sz="1600" dirty="0" err="1" smtClean="0"/>
              <a:t>Tsung</a:t>
            </a:r>
            <a:r>
              <a:rPr lang="en-GB" sz="1600" dirty="0" smtClean="0"/>
              <a:t> F., </a:t>
            </a:r>
            <a:r>
              <a:rPr lang="en-GB" sz="1600" dirty="0" smtClean="0">
                <a:solidFill>
                  <a:srgbClr val="FFFF00"/>
                </a:solidFill>
              </a:rPr>
              <a:t>Run </a:t>
            </a:r>
            <a:r>
              <a:rPr lang="en-GB" sz="1600" dirty="0">
                <a:solidFill>
                  <a:srgbClr val="FFFF00"/>
                </a:solidFill>
              </a:rPr>
              <a:t>Length Properties of the CUSUM and EWMA Schemes for a Stationary Linear </a:t>
            </a:r>
            <a:r>
              <a:rPr lang="en-GB" sz="1600" dirty="0" smtClean="0">
                <a:solidFill>
                  <a:srgbClr val="FFFF00"/>
                </a:solidFill>
              </a:rPr>
              <a:t>Process</a:t>
            </a:r>
            <a:r>
              <a:rPr lang="en-GB" sz="1600" dirty="0" smtClean="0"/>
              <a:t>, </a:t>
            </a:r>
            <a:r>
              <a:rPr lang="en-GB" sz="1600" dirty="0" err="1"/>
              <a:t>Statistica</a:t>
            </a:r>
            <a:r>
              <a:rPr lang="en-GB" sz="1600" dirty="0"/>
              <a:t> </a:t>
            </a:r>
            <a:r>
              <a:rPr lang="en-GB" sz="1600" dirty="0" err="1"/>
              <a:t>Sinica</a:t>
            </a:r>
            <a:r>
              <a:rPr lang="en-GB" sz="1600" dirty="0"/>
              <a:t> 19, 473-490 (2009)</a:t>
            </a:r>
            <a:endParaRPr lang="en-GB" sz="1600" dirty="0">
              <a:latin typeface="Times"/>
              <a:ea typeface="Times New Roma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fr-BE" sz="1600" dirty="0" smtClean="0"/>
              <a:t>De </a:t>
            </a:r>
            <a:r>
              <a:rPr lang="fr-BE" sz="1600" dirty="0"/>
              <a:t>Vargas, Dias Lopes, </a:t>
            </a:r>
            <a:r>
              <a:rPr lang="fr-BE" sz="1600" dirty="0" err="1" smtClean="0"/>
              <a:t>Souza</a:t>
            </a:r>
            <a:r>
              <a:rPr lang="fr-BE" sz="1600" dirty="0" smtClean="0"/>
              <a:t>, </a:t>
            </a:r>
            <a:r>
              <a:rPr lang="en-GB" sz="1600" dirty="0" smtClean="0">
                <a:solidFill>
                  <a:srgbClr val="FFFF00"/>
                </a:solidFill>
              </a:rPr>
              <a:t>Comparative </a:t>
            </a:r>
            <a:r>
              <a:rPr lang="en-GB" sz="1600" dirty="0">
                <a:solidFill>
                  <a:srgbClr val="FFFF00"/>
                </a:solidFill>
              </a:rPr>
              <a:t>Study of the Performance of the CUSUM and EWMA Control </a:t>
            </a:r>
            <a:r>
              <a:rPr lang="en-GB" sz="1600" dirty="0" smtClean="0">
                <a:solidFill>
                  <a:srgbClr val="FFFF00"/>
                </a:solidFill>
              </a:rPr>
              <a:t>Charts</a:t>
            </a:r>
            <a:r>
              <a:rPr lang="en-GB" sz="1600" dirty="0" smtClean="0"/>
              <a:t>, </a:t>
            </a:r>
            <a:r>
              <a:rPr lang="fr-BE" sz="1600" dirty="0"/>
              <a:t>Computers &amp; </a:t>
            </a:r>
            <a:r>
              <a:rPr lang="fr-BE" sz="1600" dirty="0" err="1"/>
              <a:t>Industrial</a:t>
            </a:r>
            <a:r>
              <a:rPr lang="fr-BE" sz="1600" dirty="0"/>
              <a:t> Engineering 46, 707-724, </a:t>
            </a:r>
            <a:r>
              <a:rPr lang="fr-BE" sz="1600" dirty="0" smtClean="0"/>
              <a:t>2004</a:t>
            </a:r>
            <a:endParaRPr lang="en-GB" sz="1600" dirty="0">
              <a:latin typeface="Times"/>
              <a:ea typeface="Times New Roman"/>
              <a:cs typeface="Times New Roman"/>
            </a:endParaRPr>
          </a:p>
          <a:p>
            <a:r>
              <a:rPr lang="en-GB" sz="1600" dirty="0" smtClean="0"/>
              <a:t>Harris T. and Ross W., </a:t>
            </a:r>
            <a:r>
              <a:rPr lang="en-GB" sz="1600" dirty="0" smtClean="0">
                <a:solidFill>
                  <a:srgbClr val="FFFF00"/>
                </a:solidFill>
              </a:rPr>
              <a:t>Statistical </a:t>
            </a:r>
            <a:r>
              <a:rPr lang="en-GB" sz="1600" dirty="0">
                <a:solidFill>
                  <a:srgbClr val="FFFF00"/>
                </a:solidFill>
              </a:rPr>
              <a:t>Process Control Procedures for Correlated </a:t>
            </a:r>
            <a:r>
              <a:rPr lang="en-GB" sz="1600" dirty="0" smtClean="0">
                <a:solidFill>
                  <a:srgbClr val="FFFF00"/>
                </a:solidFill>
              </a:rPr>
              <a:t>Observations</a:t>
            </a:r>
            <a:r>
              <a:rPr lang="en-GB" sz="1600" dirty="0" smtClean="0"/>
              <a:t>, </a:t>
            </a:r>
            <a:r>
              <a:rPr lang="en-GB" sz="1600" dirty="0"/>
              <a:t>The Canadian Journal of Chemical Engineering, 69, 48-57, </a:t>
            </a:r>
            <a:r>
              <a:rPr lang="en-GB" sz="1600" dirty="0" smtClean="0"/>
              <a:t>1991</a:t>
            </a:r>
          </a:p>
          <a:p>
            <a:r>
              <a:rPr lang="fr-BE" sz="1600" dirty="0" err="1" smtClean="0">
                <a:ea typeface="Times New Roman"/>
                <a:cs typeface="Times New Roman"/>
              </a:rPr>
              <a:t>Barger</a:t>
            </a:r>
            <a:r>
              <a:rPr lang="fr-BE" sz="1600" dirty="0" smtClean="0">
                <a:ea typeface="Times New Roman"/>
                <a:cs typeface="Times New Roman"/>
              </a:rPr>
              <a:t> T., Zhou L., Hale M., </a:t>
            </a:r>
            <a:r>
              <a:rPr lang="fr-BE" sz="1600" dirty="0" err="1" smtClean="0">
                <a:ea typeface="Times New Roman"/>
                <a:cs typeface="Times New Roman"/>
              </a:rPr>
              <a:t>Moxness</a:t>
            </a:r>
            <a:r>
              <a:rPr lang="fr-BE" sz="1600" dirty="0" smtClean="0">
                <a:ea typeface="Times New Roman"/>
                <a:cs typeface="Times New Roman"/>
              </a:rPr>
              <a:t> M., </a:t>
            </a:r>
            <a:r>
              <a:rPr lang="fr-BE" sz="1600" dirty="0" err="1" smtClean="0">
                <a:ea typeface="Times New Roman"/>
                <a:cs typeface="Times New Roman"/>
              </a:rPr>
              <a:t>Swanson</a:t>
            </a:r>
            <a:r>
              <a:rPr lang="fr-BE" sz="1600" dirty="0" smtClean="0">
                <a:ea typeface="Times New Roman"/>
                <a:cs typeface="Times New Roman"/>
              </a:rPr>
              <a:t> S., </a:t>
            </a:r>
            <a:r>
              <a:rPr lang="fr-BE" sz="1600" dirty="0" err="1" smtClean="0">
                <a:ea typeface="Times New Roman"/>
                <a:cs typeface="Times New Roman"/>
              </a:rPr>
              <a:t>Chirmule</a:t>
            </a:r>
            <a:r>
              <a:rPr lang="fr-BE" sz="1600" dirty="0" smtClean="0">
                <a:ea typeface="Times New Roman"/>
                <a:cs typeface="Times New Roman"/>
              </a:rPr>
              <a:t> N. </a:t>
            </a:r>
            <a:r>
              <a:rPr lang="fr-BE" sz="1600" dirty="0" err="1" smtClean="0">
                <a:solidFill>
                  <a:srgbClr val="FFFF00"/>
                </a:solidFill>
                <a:ea typeface="Times New Roman"/>
                <a:cs typeface="Times New Roman"/>
              </a:rPr>
              <a:t>Comparing</a:t>
            </a:r>
            <a:r>
              <a:rPr lang="fr-BE" sz="1600" dirty="0" smtClean="0">
                <a:solidFill>
                  <a:srgbClr val="FFFF00"/>
                </a:solidFill>
                <a:ea typeface="Times New Roman"/>
                <a:cs typeface="Times New Roman"/>
              </a:rPr>
              <a:t> </a:t>
            </a:r>
            <a:r>
              <a:rPr lang="fr-BE" sz="1600" dirty="0" err="1" smtClean="0">
                <a:solidFill>
                  <a:srgbClr val="FFFF00"/>
                </a:solidFill>
                <a:ea typeface="Times New Roman"/>
                <a:cs typeface="Times New Roman"/>
              </a:rPr>
              <a:t>Exponentially</a:t>
            </a:r>
            <a:r>
              <a:rPr lang="fr-BE" sz="1600" dirty="0" smtClean="0">
                <a:solidFill>
                  <a:srgbClr val="FFFF00"/>
                </a:solidFill>
                <a:ea typeface="Times New Roman"/>
                <a:cs typeface="Times New Roman"/>
              </a:rPr>
              <a:t> </a:t>
            </a:r>
            <a:r>
              <a:rPr lang="fr-BE" sz="1600" dirty="0" err="1" smtClean="0">
                <a:solidFill>
                  <a:srgbClr val="FFFF00"/>
                </a:solidFill>
                <a:ea typeface="Times New Roman"/>
                <a:cs typeface="Times New Roman"/>
              </a:rPr>
              <a:t>Weighted</a:t>
            </a:r>
            <a:r>
              <a:rPr lang="fr-BE" sz="1600" dirty="0" smtClean="0">
                <a:solidFill>
                  <a:srgbClr val="FFFF00"/>
                </a:solidFill>
                <a:ea typeface="Times New Roman"/>
                <a:cs typeface="Times New Roman"/>
              </a:rPr>
              <a:t> </a:t>
            </a:r>
            <a:r>
              <a:rPr lang="fr-BE" sz="1600" dirty="0" err="1" smtClean="0">
                <a:solidFill>
                  <a:srgbClr val="FFFF00"/>
                </a:solidFill>
                <a:ea typeface="Times New Roman"/>
                <a:cs typeface="Times New Roman"/>
              </a:rPr>
              <a:t>Moving</a:t>
            </a:r>
            <a:r>
              <a:rPr lang="fr-BE" sz="1600" dirty="0" smtClean="0">
                <a:solidFill>
                  <a:srgbClr val="FFFF00"/>
                </a:solidFill>
                <a:ea typeface="Times New Roman"/>
                <a:cs typeface="Times New Roman"/>
              </a:rPr>
              <a:t> </a:t>
            </a:r>
            <a:r>
              <a:rPr lang="fr-BE" sz="1600" dirty="0" err="1" smtClean="0">
                <a:solidFill>
                  <a:srgbClr val="FFFF00"/>
                </a:solidFill>
                <a:ea typeface="Times New Roman"/>
                <a:cs typeface="Times New Roman"/>
              </a:rPr>
              <a:t>Average</a:t>
            </a:r>
            <a:r>
              <a:rPr lang="fr-BE" sz="1600" dirty="0" smtClean="0">
                <a:solidFill>
                  <a:srgbClr val="FFFF00"/>
                </a:solidFill>
                <a:ea typeface="Times New Roman"/>
                <a:cs typeface="Times New Roman"/>
              </a:rPr>
              <a:t> and </a:t>
            </a:r>
            <a:r>
              <a:rPr lang="fr-BE" sz="1600" dirty="0" err="1" smtClean="0">
                <a:solidFill>
                  <a:srgbClr val="FFFF00"/>
                </a:solidFill>
                <a:ea typeface="Times New Roman"/>
                <a:cs typeface="Times New Roman"/>
              </a:rPr>
              <a:t>Run</a:t>
            </a:r>
            <a:r>
              <a:rPr lang="fr-BE" sz="1600" dirty="0" smtClean="0">
                <a:solidFill>
                  <a:srgbClr val="FFFF00"/>
                </a:solidFill>
                <a:ea typeface="Times New Roman"/>
                <a:cs typeface="Times New Roman"/>
              </a:rPr>
              <a:t> </a:t>
            </a:r>
            <a:r>
              <a:rPr lang="fr-BE" sz="1600" dirty="0" err="1" smtClean="0">
                <a:solidFill>
                  <a:srgbClr val="FFFF00"/>
                </a:solidFill>
                <a:ea typeface="Times New Roman"/>
                <a:cs typeface="Times New Roman"/>
              </a:rPr>
              <a:t>Rules</a:t>
            </a:r>
            <a:r>
              <a:rPr lang="fr-BE" sz="1600" dirty="0" smtClean="0">
                <a:solidFill>
                  <a:srgbClr val="FFFF00"/>
                </a:solidFill>
                <a:ea typeface="Times New Roman"/>
                <a:cs typeface="Times New Roman"/>
              </a:rPr>
              <a:t> in </a:t>
            </a:r>
            <a:r>
              <a:rPr lang="fr-BE" sz="1600" dirty="0" err="1" smtClean="0">
                <a:solidFill>
                  <a:srgbClr val="FFFF00"/>
                </a:solidFill>
                <a:ea typeface="Times New Roman"/>
                <a:cs typeface="Times New Roman"/>
              </a:rPr>
              <a:t>Process</a:t>
            </a:r>
            <a:r>
              <a:rPr lang="fr-BE" sz="1600" dirty="0" smtClean="0">
                <a:solidFill>
                  <a:srgbClr val="FFFF00"/>
                </a:solidFill>
                <a:ea typeface="Times New Roman"/>
                <a:cs typeface="Times New Roman"/>
              </a:rPr>
              <a:t> Control of </a:t>
            </a:r>
            <a:r>
              <a:rPr lang="fr-BE" sz="1600" dirty="0" err="1" smtClean="0">
                <a:solidFill>
                  <a:srgbClr val="FFFF00"/>
                </a:solidFill>
                <a:ea typeface="Times New Roman"/>
                <a:cs typeface="Times New Roman"/>
              </a:rPr>
              <a:t>Semiquantitative</a:t>
            </a:r>
            <a:r>
              <a:rPr lang="fr-BE" sz="1600" dirty="0" smtClean="0">
                <a:solidFill>
                  <a:srgbClr val="FFFF00"/>
                </a:solidFill>
                <a:ea typeface="Times New Roman"/>
                <a:cs typeface="Times New Roman"/>
              </a:rPr>
              <a:t> </a:t>
            </a:r>
            <a:r>
              <a:rPr lang="fr-BE" sz="1600" dirty="0" err="1" smtClean="0">
                <a:solidFill>
                  <a:srgbClr val="FFFF00"/>
                </a:solidFill>
                <a:ea typeface="Times New Roman"/>
                <a:cs typeface="Times New Roman"/>
              </a:rPr>
              <a:t>Immunogenicity</a:t>
            </a:r>
            <a:r>
              <a:rPr lang="fr-BE" sz="1600" dirty="0" smtClean="0">
                <a:solidFill>
                  <a:srgbClr val="FFFF00"/>
                </a:solidFill>
                <a:ea typeface="Times New Roman"/>
                <a:cs typeface="Times New Roman"/>
              </a:rPr>
              <a:t> </a:t>
            </a:r>
            <a:r>
              <a:rPr lang="fr-BE" sz="1600" dirty="0" err="1" smtClean="0">
                <a:solidFill>
                  <a:srgbClr val="FFFF00"/>
                </a:solidFill>
                <a:ea typeface="Times New Roman"/>
                <a:cs typeface="Times New Roman"/>
              </a:rPr>
              <a:t>Immunoassays</a:t>
            </a:r>
            <a:r>
              <a:rPr lang="fr-BE" sz="1600" dirty="0" smtClean="0">
                <a:ea typeface="Times New Roman"/>
                <a:cs typeface="Times New Roman"/>
              </a:rPr>
              <a:t>. The AAPS Journal, 12, 1, 20</a:t>
            </a:r>
            <a:r>
              <a:rPr lang="fr-BE" sz="1600" dirty="0" smtClean="0">
                <a:latin typeface="Times"/>
                <a:ea typeface="Times New Roman"/>
                <a:cs typeface="Times New Roman"/>
              </a:rPr>
              <a:t>10 </a:t>
            </a:r>
            <a:endParaRPr lang="en-GB" sz="1600" dirty="0">
              <a:latin typeface="Times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8571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Introduction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997152"/>
          </a:xfrm>
        </p:spPr>
        <p:txBody>
          <a:bodyPr/>
          <a:lstStyle/>
          <a:p>
            <a:r>
              <a:rPr lang="en-US" sz="2400" dirty="0" smtClean="0"/>
              <a:t>Quantitative laboratory assays (i.e. ELISA) use a control material to (in)validate assay results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The control is a (pool of) sample(s) or a standard with enough quantity to be </a:t>
            </a:r>
            <a:r>
              <a:rPr lang="en-US" sz="2400" dirty="0" smtClean="0">
                <a:solidFill>
                  <a:srgbClr val="FFFF00"/>
                </a:solidFill>
              </a:rPr>
              <a:t>tested over a long time period </a:t>
            </a:r>
            <a:r>
              <a:rPr lang="en-US" sz="2400" dirty="0" smtClean="0"/>
              <a:t>with a large number of assays runs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GB" sz="2400" dirty="0">
                <a:solidFill>
                  <a:srgbClr val="FFFF00"/>
                </a:solidFill>
              </a:rPr>
              <a:t>M</a:t>
            </a:r>
            <a:r>
              <a:rPr lang="en-GB" sz="2400" dirty="0" smtClean="0">
                <a:solidFill>
                  <a:srgbClr val="FFFF00"/>
                </a:solidFill>
              </a:rPr>
              <a:t>ultiple control </a:t>
            </a:r>
            <a:r>
              <a:rPr lang="en-GB" sz="2400" dirty="0">
                <a:solidFill>
                  <a:srgbClr val="FFFF00"/>
                </a:solidFill>
              </a:rPr>
              <a:t>measurements </a:t>
            </a:r>
            <a:r>
              <a:rPr lang="en-GB" sz="2400" dirty="0" smtClean="0">
                <a:solidFill>
                  <a:srgbClr val="FFFF00"/>
                </a:solidFill>
              </a:rPr>
              <a:t>per day</a:t>
            </a:r>
            <a:r>
              <a:rPr lang="en-GB" sz="2400" dirty="0" smtClean="0"/>
              <a:t> </a:t>
            </a:r>
            <a:r>
              <a:rPr lang="en-GB" sz="2400" dirty="0"/>
              <a:t>over the time period of </a:t>
            </a:r>
            <a:r>
              <a:rPr lang="en-GB" sz="2400" dirty="0" smtClean="0"/>
              <a:t>interest (i.e. from </a:t>
            </a:r>
            <a:r>
              <a:rPr lang="en-GB" sz="2400" dirty="0"/>
              <a:t>different </a:t>
            </a:r>
            <a:r>
              <a:rPr lang="en-GB" sz="2400" dirty="0" smtClean="0"/>
              <a:t>operators or labs)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Practitioners want to </a:t>
            </a:r>
            <a:r>
              <a:rPr lang="en-US" sz="2400" dirty="0" smtClean="0">
                <a:solidFill>
                  <a:srgbClr val="FFFF00"/>
                </a:solidFill>
              </a:rPr>
              <a:t>detect shifts in assay results </a:t>
            </a:r>
            <a:r>
              <a:rPr lang="en-US" sz="2400" dirty="0" smtClean="0"/>
              <a:t>via monitoring of the control over time </a:t>
            </a:r>
          </a:p>
          <a:p>
            <a:pPr marL="457200" lvl="1" indent="0">
              <a:buNone/>
            </a:pPr>
            <a:r>
              <a:rPr lang="en-US" sz="2000" dirty="0" smtClean="0">
                <a:sym typeface="Wingdings" pitchFamily="2" charset="2"/>
              </a:rPr>
              <a:t> Different objective than </a:t>
            </a:r>
            <a:r>
              <a:rPr lang="en-US" sz="2000" dirty="0" smtClean="0"/>
              <a:t>control limits to (in)validate results!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12447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Objectives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472608"/>
          </a:xfrm>
        </p:spPr>
        <p:txBody>
          <a:bodyPr/>
          <a:lstStyle/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400" dirty="0" smtClean="0"/>
              <a:t>Detect deviations from a supposed target (i.e. the mean or the theoretical value) </a:t>
            </a:r>
            <a:br>
              <a:rPr lang="en-US" sz="2400" dirty="0" smtClean="0"/>
            </a:br>
            <a:endParaRPr lang="en-US" sz="2400" dirty="0" smtClean="0"/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400" dirty="0" smtClean="0"/>
              <a:t>Prime concern of practitioners is false alert reduction</a:t>
            </a:r>
            <a:br>
              <a:rPr lang="en-US" sz="2400" dirty="0" smtClean="0"/>
            </a:br>
            <a:endParaRPr lang="en-US" sz="2400" dirty="0" smtClean="0"/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400" dirty="0">
                <a:sym typeface="Wingdings" pitchFamily="2" charset="2"/>
              </a:rPr>
              <a:t>Tool as stable and standard as </a:t>
            </a:r>
            <a:r>
              <a:rPr lang="en-US" sz="2400" dirty="0" smtClean="0">
                <a:sym typeface="Wingdings" pitchFamily="2" charset="2"/>
              </a:rPr>
              <a:t>possible (# assays &gt; 300)</a:t>
            </a:r>
            <a:endParaRPr lang="en-US" sz="2400" dirty="0">
              <a:sym typeface="Wingdings" pitchFamily="2" charset="2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>
              <a:sym typeface="Wingdings" pitchFamily="2" charset="2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sym typeface="Wingdings" pitchFamily="2" charset="2"/>
              </a:rPr>
              <a:t> </a:t>
            </a:r>
            <a:r>
              <a:rPr lang="en-US" sz="2400" dirty="0" smtClean="0"/>
              <a:t>Control charts are recommended for SPC </a:t>
            </a:r>
            <a:br>
              <a:rPr lang="en-US" sz="2400" dirty="0" smtClean="0"/>
            </a:br>
            <a:r>
              <a:rPr lang="en-US" sz="2400" dirty="0" smtClean="0"/>
              <a:t>(</a:t>
            </a:r>
            <a:r>
              <a:rPr lang="en-US" sz="2400" dirty="0" err="1" smtClean="0"/>
              <a:t>Shewhart</a:t>
            </a:r>
            <a:r>
              <a:rPr lang="en-US" sz="2400" dirty="0" smtClean="0"/>
              <a:t>, CUSUM, EWMA, ...)</a:t>
            </a:r>
          </a:p>
          <a:p>
            <a:pPr lvl="1"/>
            <a:r>
              <a:rPr lang="en-US" sz="2000" dirty="0" smtClean="0"/>
              <a:t>EWMA among the most powerful to detect small shifts (~ 1SD)</a:t>
            </a:r>
          </a:p>
          <a:p>
            <a:pPr lvl="1"/>
            <a:r>
              <a:rPr lang="en-US" sz="2000" dirty="0" smtClean="0"/>
              <a:t>Currently not widely used for immunoassays (</a:t>
            </a:r>
            <a:r>
              <a:rPr lang="en-US" sz="1800" dirty="0" err="1" smtClean="0"/>
              <a:t>Wishart</a:t>
            </a:r>
            <a:r>
              <a:rPr lang="en-US" sz="1800" dirty="0" smtClean="0"/>
              <a:t> rules ++)</a:t>
            </a:r>
          </a:p>
          <a:p>
            <a:pPr lvl="1"/>
            <a:r>
              <a:rPr lang="en-US" sz="2000" dirty="0"/>
              <a:t>The available literature in immunoassay context mainly </a:t>
            </a:r>
            <a:r>
              <a:rPr lang="en-US" sz="2000" dirty="0" smtClean="0"/>
              <a:t>assumes normally and </a:t>
            </a:r>
            <a:r>
              <a:rPr lang="en-US" sz="2000" dirty="0" err="1" smtClean="0"/>
              <a:t>i.i.d</a:t>
            </a:r>
            <a:r>
              <a:rPr lang="en-US" sz="2000" dirty="0" smtClean="0"/>
              <a:t> data</a:t>
            </a:r>
          </a:p>
        </p:txBody>
      </p:sp>
    </p:spTree>
    <p:extLst>
      <p:ext uri="{BB962C8B-B14F-4D97-AF65-F5344CB8AC3E}">
        <p14:creationId xmlns:p14="http://schemas.microsoft.com/office/powerpoint/2010/main" val="958477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EWMA Control Chart 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997152"/>
          </a:xfrm>
        </p:spPr>
        <p:txBody>
          <a:bodyPr/>
          <a:lstStyle/>
          <a:p>
            <a:r>
              <a:rPr lang="en-US" sz="2400" dirty="0" err="1" smtClean="0"/>
              <a:t>EWMA</a:t>
            </a:r>
            <a:r>
              <a:rPr lang="en-US" sz="2400" baseline="-25000" dirty="0" err="1" smtClean="0"/>
              <a:t>t</a:t>
            </a:r>
            <a:r>
              <a:rPr lang="en-US" sz="2400" dirty="0" smtClean="0"/>
              <a:t> </a:t>
            </a:r>
            <a:r>
              <a:rPr lang="en-US" sz="2400" dirty="0"/>
              <a:t>= </a:t>
            </a:r>
            <a:r>
              <a:rPr lang="en-US" sz="2400" dirty="0">
                <a:sym typeface="Symbol"/>
              </a:rPr>
              <a:t> </a:t>
            </a:r>
            <a:r>
              <a:rPr lang="en-US" sz="2400" dirty="0">
                <a:solidFill>
                  <a:srgbClr val="FFFF00"/>
                </a:solidFill>
                <a:sym typeface="Symbol"/>
              </a:rPr>
              <a:t>Y</a:t>
            </a:r>
            <a:r>
              <a:rPr lang="en-US" sz="2400" baseline="-25000" dirty="0">
                <a:solidFill>
                  <a:srgbClr val="FFFF00"/>
                </a:solidFill>
                <a:sym typeface="Symbol"/>
              </a:rPr>
              <a:t>t</a:t>
            </a:r>
            <a:r>
              <a:rPr lang="en-US" sz="2400" dirty="0">
                <a:sym typeface="Symbol"/>
              </a:rPr>
              <a:t> + (1  ) </a:t>
            </a:r>
            <a:r>
              <a:rPr lang="en-US" sz="2400" dirty="0">
                <a:solidFill>
                  <a:srgbClr val="FFFF00"/>
                </a:solidFill>
                <a:sym typeface="Symbol"/>
              </a:rPr>
              <a:t>EWMA</a:t>
            </a:r>
            <a:r>
              <a:rPr lang="en-US" sz="2400" baseline="-25000" dirty="0">
                <a:solidFill>
                  <a:srgbClr val="FFFF00"/>
                </a:solidFill>
                <a:sym typeface="Symbol"/>
              </a:rPr>
              <a:t>t</a:t>
            </a:r>
            <a:r>
              <a:rPr lang="en-US" sz="2400" baseline="-25000" dirty="0" smtClean="0">
                <a:solidFill>
                  <a:srgbClr val="FFFF00"/>
                </a:solidFill>
                <a:sym typeface="Symbol"/>
              </a:rPr>
              <a:t>1</a:t>
            </a:r>
          </a:p>
          <a:p>
            <a:pPr marL="0" indent="0">
              <a:buNone/>
            </a:pPr>
            <a:endParaRPr lang="en-US" sz="2800" baseline="-25000" dirty="0">
              <a:sym typeface="Symbol"/>
            </a:endParaRPr>
          </a:p>
          <a:p>
            <a:pPr lvl="1"/>
            <a:r>
              <a:rPr lang="en-US" sz="1800" dirty="0"/>
              <a:t>EWMA = Weighted average of </a:t>
            </a:r>
            <a:r>
              <a:rPr lang="en-US" sz="1800" dirty="0" err="1">
                <a:solidFill>
                  <a:srgbClr val="FFFF00"/>
                </a:solidFill>
              </a:rPr>
              <a:t>Y</a:t>
            </a:r>
            <a:r>
              <a:rPr lang="en-US" sz="1800" baseline="-25000" dirty="0" err="1">
                <a:solidFill>
                  <a:srgbClr val="FFFF00"/>
                </a:solidFill>
              </a:rPr>
              <a:t>t</a:t>
            </a:r>
            <a:r>
              <a:rPr lang="en-US" sz="1800" dirty="0">
                <a:solidFill>
                  <a:srgbClr val="FFFF00"/>
                </a:solidFill>
              </a:rPr>
              <a:t>, </a:t>
            </a:r>
            <a:r>
              <a:rPr lang="en-US" sz="1800" dirty="0">
                <a:solidFill>
                  <a:srgbClr val="FFFF00"/>
                </a:solidFill>
                <a:sym typeface="Symbol"/>
              </a:rPr>
              <a:t>Y</a:t>
            </a:r>
            <a:r>
              <a:rPr lang="en-US" sz="1800" baseline="-25000" dirty="0">
                <a:solidFill>
                  <a:srgbClr val="FFFF00"/>
                </a:solidFill>
                <a:sym typeface="Symbol"/>
              </a:rPr>
              <a:t>t1</a:t>
            </a:r>
            <a:r>
              <a:rPr lang="en-US" sz="1800" dirty="0">
                <a:solidFill>
                  <a:srgbClr val="FFFF00"/>
                </a:solidFill>
                <a:sym typeface="Symbol"/>
              </a:rPr>
              <a:t>, …, Y</a:t>
            </a:r>
            <a:r>
              <a:rPr lang="en-US" sz="1800" baseline="-25000" dirty="0">
                <a:solidFill>
                  <a:srgbClr val="FFFF00"/>
                </a:solidFill>
                <a:sym typeface="Symbol"/>
              </a:rPr>
              <a:t>1</a:t>
            </a:r>
            <a:r>
              <a:rPr lang="en-US" sz="1800" dirty="0">
                <a:solidFill>
                  <a:srgbClr val="FFFF00"/>
                </a:solidFill>
                <a:sym typeface="Symbol"/>
              </a:rPr>
              <a:t> and M</a:t>
            </a:r>
            <a:r>
              <a:rPr lang="en-US" sz="1800" baseline="-25000" dirty="0">
                <a:solidFill>
                  <a:srgbClr val="FFFF00"/>
                </a:solidFill>
                <a:sym typeface="Symbol"/>
              </a:rPr>
              <a:t>0</a:t>
            </a:r>
            <a:r>
              <a:rPr lang="en-US" sz="1800" dirty="0">
                <a:sym typeface="Symbol"/>
              </a:rPr>
              <a:t> (target</a:t>
            </a:r>
            <a:r>
              <a:rPr lang="en-US" sz="1800" dirty="0" smtClean="0">
                <a:sym typeface="Symbol"/>
              </a:rPr>
              <a:t>)</a:t>
            </a:r>
            <a:endParaRPr lang="en-US" sz="1800" dirty="0" smtClean="0">
              <a:sym typeface="Symbol"/>
            </a:endParaRPr>
          </a:p>
          <a:p>
            <a:pPr lvl="1"/>
            <a:r>
              <a:rPr lang="en-US" sz="1800" dirty="0" err="1" smtClean="0">
                <a:sym typeface="Symbol"/>
              </a:rPr>
              <a:t>Y</a:t>
            </a:r>
            <a:r>
              <a:rPr lang="en-US" sz="1800" baseline="-25000" dirty="0" err="1" smtClean="0">
                <a:sym typeface="Symbol"/>
              </a:rPr>
              <a:t>t</a:t>
            </a:r>
            <a:r>
              <a:rPr lang="en-US" sz="1800" baseline="-25000" dirty="0" smtClean="0">
                <a:sym typeface="Symbol"/>
              </a:rPr>
              <a:t> </a:t>
            </a:r>
            <a:r>
              <a:rPr lang="en-US" sz="1800" dirty="0" smtClean="0">
                <a:sym typeface="Symbol"/>
              </a:rPr>
              <a:t> </a:t>
            </a:r>
            <a:r>
              <a:rPr lang="en-US" sz="1800" dirty="0" smtClean="0">
                <a:sym typeface="Symbol"/>
              </a:rPr>
              <a:t>is the </a:t>
            </a:r>
            <a:r>
              <a:rPr lang="en-US" sz="1800" b="1" dirty="0" smtClean="0">
                <a:sym typeface="Symbol"/>
              </a:rPr>
              <a:t>average of the </a:t>
            </a:r>
            <a:r>
              <a:rPr lang="en-US" sz="1800" b="1" dirty="0" err="1" smtClean="0">
                <a:sym typeface="Symbol"/>
              </a:rPr>
              <a:t>n</a:t>
            </a:r>
            <a:r>
              <a:rPr lang="en-US" sz="1800" b="1" baseline="-25000" dirty="0" err="1" smtClean="0">
                <a:sym typeface="Symbol"/>
              </a:rPr>
              <a:t>t</a:t>
            </a:r>
            <a:r>
              <a:rPr lang="en-US" sz="1800" b="1" dirty="0" smtClean="0">
                <a:sym typeface="Symbol"/>
              </a:rPr>
              <a:t> measurements X</a:t>
            </a:r>
            <a:r>
              <a:rPr lang="en-US" sz="2400" b="1" baseline="-25000" dirty="0" smtClean="0">
                <a:sym typeface="Symbol"/>
              </a:rPr>
              <a:t>t</a:t>
            </a:r>
            <a:r>
              <a:rPr lang="en-US" sz="2400" b="1" dirty="0" smtClean="0">
                <a:sym typeface="Symbol"/>
              </a:rPr>
              <a:t> </a:t>
            </a:r>
            <a:r>
              <a:rPr lang="en-US" sz="1800" dirty="0">
                <a:sym typeface="Symbol"/>
              </a:rPr>
              <a:t>at time </a:t>
            </a:r>
            <a:r>
              <a:rPr lang="en-US" sz="1800" i="1" dirty="0">
                <a:sym typeface="Symbol"/>
              </a:rPr>
              <a:t>t</a:t>
            </a:r>
            <a:endParaRPr lang="en-US" sz="1800" i="1" dirty="0"/>
          </a:p>
          <a:p>
            <a:pPr lvl="1"/>
            <a:r>
              <a:rPr lang="en-US" sz="1800" dirty="0" smtClean="0">
                <a:sym typeface="Symbol"/>
              </a:rPr>
              <a:t> </a:t>
            </a:r>
            <a:r>
              <a:rPr lang="en-US" sz="1800" dirty="0" smtClean="0">
                <a:sym typeface="Symbol"/>
              </a:rPr>
              <a:t>constant weighting meta-parameter</a:t>
            </a:r>
            <a:endParaRPr lang="en-US" sz="1800" dirty="0"/>
          </a:p>
          <a:p>
            <a:pPr marL="457200" lvl="1" indent="0">
              <a:buNone/>
            </a:pPr>
            <a:endParaRPr lang="en-US" sz="1800" dirty="0" smtClean="0">
              <a:sym typeface="Symbol"/>
            </a:endParaRPr>
          </a:p>
          <a:p>
            <a:pPr marL="400050"/>
            <a:r>
              <a:rPr lang="en-US" sz="2400" dirty="0" smtClean="0">
                <a:sym typeface="Symbol"/>
              </a:rPr>
              <a:t>Control limits </a:t>
            </a:r>
          </a:p>
          <a:p>
            <a:pPr marL="57150" indent="0">
              <a:buNone/>
            </a:pPr>
            <a:r>
              <a:rPr lang="en-US" sz="2400" dirty="0" smtClean="0"/>
              <a:t>	[ </a:t>
            </a:r>
            <a:r>
              <a:rPr lang="en-US" sz="2400" dirty="0">
                <a:solidFill>
                  <a:srgbClr val="FFFF00"/>
                </a:solidFill>
                <a:sym typeface="Symbol"/>
              </a:rPr>
              <a:t>M</a:t>
            </a:r>
            <a:r>
              <a:rPr lang="en-US" sz="2400" baseline="-25000" dirty="0">
                <a:solidFill>
                  <a:srgbClr val="FFFF00"/>
                </a:solidFill>
                <a:sym typeface="Symbol"/>
              </a:rPr>
              <a:t>0</a:t>
            </a:r>
            <a:r>
              <a:rPr lang="en-US" sz="2400" dirty="0">
                <a:sym typeface="Symbol"/>
              </a:rPr>
              <a:t>  k </a:t>
            </a:r>
            <a:r>
              <a:rPr lang="en-US" sz="2400" dirty="0">
                <a:solidFill>
                  <a:srgbClr val="FFFF00"/>
                </a:solidFill>
                <a:sym typeface="Symbol"/>
              </a:rPr>
              <a:t>SD</a:t>
            </a:r>
            <a:r>
              <a:rPr lang="en-US" sz="2400" baseline="-25000" dirty="0">
                <a:solidFill>
                  <a:srgbClr val="FFFF00"/>
                </a:solidFill>
                <a:sym typeface="Symbol"/>
              </a:rPr>
              <a:t>EWMA</a:t>
            </a:r>
            <a:r>
              <a:rPr lang="en-US" sz="2400" dirty="0">
                <a:solidFill>
                  <a:srgbClr val="FFFF00"/>
                </a:solidFill>
                <a:sym typeface="Symbol"/>
              </a:rPr>
              <a:t>(t)</a:t>
            </a:r>
            <a:r>
              <a:rPr lang="en-US" sz="2400" dirty="0">
                <a:sym typeface="Symbol"/>
              </a:rPr>
              <a:t> , </a:t>
            </a:r>
            <a:r>
              <a:rPr lang="en-US" sz="2400" dirty="0">
                <a:solidFill>
                  <a:srgbClr val="FFFF00"/>
                </a:solidFill>
                <a:sym typeface="Symbol"/>
              </a:rPr>
              <a:t>M</a:t>
            </a:r>
            <a:r>
              <a:rPr lang="en-US" sz="2400" baseline="-25000" dirty="0">
                <a:solidFill>
                  <a:srgbClr val="FFFF00"/>
                </a:solidFill>
                <a:sym typeface="Symbol"/>
              </a:rPr>
              <a:t>0</a:t>
            </a:r>
            <a:r>
              <a:rPr lang="en-US" sz="2400" dirty="0">
                <a:sym typeface="Symbol"/>
              </a:rPr>
              <a:t> + k </a:t>
            </a:r>
            <a:r>
              <a:rPr lang="en-US" sz="2400" dirty="0">
                <a:solidFill>
                  <a:srgbClr val="FFFF00"/>
                </a:solidFill>
                <a:sym typeface="Symbol"/>
              </a:rPr>
              <a:t>SD</a:t>
            </a:r>
            <a:r>
              <a:rPr lang="en-US" sz="2400" baseline="-25000" dirty="0">
                <a:solidFill>
                  <a:srgbClr val="FFFF00"/>
                </a:solidFill>
                <a:sym typeface="Symbol"/>
              </a:rPr>
              <a:t>EWMA</a:t>
            </a:r>
            <a:r>
              <a:rPr lang="en-US" sz="2400" dirty="0">
                <a:solidFill>
                  <a:srgbClr val="FFFF00"/>
                </a:solidFill>
                <a:sym typeface="Symbol"/>
              </a:rPr>
              <a:t>(t)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smtClean="0">
                <a:sym typeface="Symbol"/>
              </a:rPr>
              <a:t>]</a:t>
            </a:r>
            <a:br>
              <a:rPr lang="en-US" sz="2400" dirty="0" smtClean="0">
                <a:sym typeface="Symbol"/>
              </a:rPr>
            </a:br>
            <a:endParaRPr lang="en-US" sz="2400" dirty="0" smtClean="0">
              <a:sym typeface="Symbol"/>
            </a:endParaRPr>
          </a:p>
          <a:p>
            <a:pPr marL="400050"/>
            <a:r>
              <a:rPr lang="en-US" sz="2400" dirty="0" smtClean="0">
                <a:sym typeface="Symbol"/>
              </a:rPr>
              <a:t>Typically,  in {0.2 - 0.3} and </a:t>
            </a:r>
            <a:r>
              <a:rPr lang="en-US" sz="2400" dirty="0" smtClean="0"/>
              <a:t>k in </a:t>
            </a:r>
            <a:r>
              <a:rPr lang="en-US" sz="2400" dirty="0"/>
              <a:t>{</a:t>
            </a:r>
            <a:r>
              <a:rPr lang="en-US" sz="2400" dirty="0" smtClean="0"/>
              <a:t>2.5 – 3}</a:t>
            </a:r>
            <a:r>
              <a:rPr lang="en-US" sz="2400" dirty="0" smtClean="0">
                <a:sym typeface="Symbol"/>
              </a:rPr>
              <a:t/>
            </a:r>
            <a:br>
              <a:rPr lang="en-US" sz="2400" dirty="0" smtClean="0">
                <a:sym typeface="Symbol"/>
              </a:rPr>
            </a:br>
            <a:r>
              <a:rPr lang="en-US" sz="2400" dirty="0" smtClean="0">
                <a:sym typeface="Symbol"/>
              </a:rPr>
              <a:t>	</a:t>
            </a:r>
            <a:r>
              <a:rPr lang="en-US" sz="1800" dirty="0">
                <a:sym typeface="Wingdings" pitchFamily="2" charset="2"/>
              </a:rPr>
              <a:t> ARL ~ 300 when process under control (</a:t>
            </a:r>
            <a:r>
              <a:rPr lang="en-US" sz="1800" dirty="0">
                <a:sym typeface="Symbol"/>
              </a:rPr>
              <a:t>mean (X</a:t>
            </a:r>
            <a:r>
              <a:rPr lang="en-US" sz="1600" baseline="-25000" dirty="0">
                <a:sym typeface="Symbol"/>
              </a:rPr>
              <a:t>t</a:t>
            </a:r>
            <a:r>
              <a:rPr lang="en-US" sz="1800" dirty="0">
                <a:sym typeface="Symbol"/>
              </a:rPr>
              <a:t>) = </a:t>
            </a:r>
            <a:r>
              <a:rPr lang="en-US" sz="1800" dirty="0" smtClean="0">
                <a:sym typeface="Symbol"/>
              </a:rPr>
              <a:t>M</a:t>
            </a:r>
            <a:r>
              <a:rPr lang="en-US" sz="1800" baseline="-25000" dirty="0" smtClean="0">
                <a:sym typeface="Symbol"/>
              </a:rPr>
              <a:t>0</a:t>
            </a:r>
            <a:r>
              <a:rPr lang="en-US" sz="1800" dirty="0" smtClean="0">
                <a:sym typeface="Symbol"/>
              </a:rPr>
              <a:t>)</a:t>
            </a:r>
            <a:br>
              <a:rPr lang="en-US" sz="1800" dirty="0" smtClean="0">
                <a:sym typeface="Symbol"/>
              </a:rPr>
            </a:br>
            <a:r>
              <a:rPr lang="en-US" sz="1800" dirty="0" smtClean="0">
                <a:sym typeface="Symbol"/>
              </a:rPr>
              <a:t>	</a:t>
            </a:r>
            <a:r>
              <a:rPr lang="en-US" sz="1800" dirty="0" smtClean="0">
                <a:sym typeface="Wingdings" pitchFamily="2" charset="2"/>
              </a:rPr>
              <a:t> ARL ~ 20   when 1 SD shift (</a:t>
            </a:r>
            <a:r>
              <a:rPr lang="en-US" sz="1800" dirty="0" smtClean="0">
                <a:sym typeface="Symbol"/>
              </a:rPr>
              <a:t>mean (</a:t>
            </a:r>
            <a:r>
              <a:rPr lang="en-US" sz="1800" dirty="0" err="1" smtClean="0">
                <a:sym typeface="Symbol"/>
              </a:rPr>
              <a:t>X</a:t>
            </a:r>
            <a:r>
              <a:rPr lang="en-US" sz="1800" baseline="-25000" dirty="0" err="1" smtClean="0">
                <a:sym typeface="Symbol"/>
              </a:rPr>
              <a:t>t</a:t>
            </a:r>
            <a:r>
              <a:rPr lang="en-US" sz="1800" dirty="0">
                <a:sym typeface="Symbol"/>
              </a:rPr>
              <a:t>) = M</a:t>
            </a:r>
            <a:r>
              <a:rPr lang="en-US" sz="1800" baseline="-25000" dirty="0">
                <a:sym typeface="Symbol"/>
              </a:rPr>
              <a:t>0 </a:t>
            </a:r>
            <a:r>
              <a:rPr lang="en-US" sz="1800" dirty="0">
                <a:sym typeface="Symbol"/>
              </a:rPr>
              <a:t> + </a:t>
            </a:r>
            <a:r>
              <a:rPr lang="en-US" sz="1800" dirty="0" smtClean="0">
                <a:sym typeface="Symbol"/>
              </a:rPr>
              <a:t>1*SD</a:t>
            </a:r>
            <a:r>
              <a:rPr lang="en-US" sz="1800" baseline="-25000" dirty="0" smtClean="0">
                <a:sym typeface="Symbol"/>
              </a:rPr>
              <a:t>0</a:t>
            </a:r>
            <a:r>
              <a:rPr lang="en-US" sz="1800" dirty="0" smtClean="0">
                <a:sym typeface="Symbol"/>
              </a:rPr>
              <a:t>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48530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US" sz="3600" dirty="0" smtClean="0">
                <a:solidFill>
                  <a:srgbClr val="FFFF00"/>
                </a:solidFill>
              </a:rPr>
              <a:t>EWMA Control Chart When </a:t>
            </a:r>
            <a:r>
              <a:rPr lang="en-US" sz="3600" dirty="0" err="1" smtClean="0">
                <a:solidFill>
                  <a:srgbClr val="FFFF00"/>
                </a:solidFill>
              </a:rPr>
              <a:t>i.i.d</a:t>
            </a:r>
            <a:r>
              <a:rPr lang="en-US" sz="3600" dirty="0" smtClean="0">
                <a:solidFill>
                  <a:srgbClr val="FFFF00"/>
                </a:solidFill>
              </a:rPr>
              <a:t>.</a:t>
            </a:r>
            <a:endParaRPr lang="en-GB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1024136"/>
                <a:ext cx="8301608" cy="226084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GB" sz="2800" dirty="0" smtClean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800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GB" sz="2800">
                            <a:latin typeface="Cambria Math"/>
                          </a:rPr>
                          <m:t>SD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fr-BE" sz="2800" baseline="-25000">
                            <a:latin typeface="Cambria Math"/>
                          </a:rPr>
                          <m:t>EWMA</m:t>
                        </m:r>
                      </m:sub>
                    </m:sSub>
                    <m:r>
                      <a:rPr lang="fr-BE" sz="2800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fr-BE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fr-BE" sz="2800" i="1">
                            <a:latin typeface="Cambria Math"/>
                          </a:rPr>
                          <m:t>𝑆𝐷</m:t>
                        </m:r>
                      </m:e>
                      <m:sub>
                        <m:r>
                          <a:rPr lang="fr-BE" sz="2800" i="1">
                            <a:latin typeface="Cambria Math"/>
                          </a:rPr>
                          <m:t>0</m:t>
                        </m:r>
                      </m:sub>
                    </m:sSub>
                    <m:rad>
                      <m:radPr>
                        <m:degHide m:val="on"/>
                        <m:ctrlPr>
                          <a:rPr lang="fr-BE" sz="2800" i="1" smtClean="0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GB" sz="28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GB" sz="2800" i="1">
                                <a:latin typeface="Cambria Math"/>
                              </a:rPr>
                              <m:t>𝜆</m:t>
                            </m:r>
                          </m:num>
                          <m:den>
                            <m:d>
                              <m:dPr>
                                <m:ctrlPr>
                                  <a:rPr lang="fr-BE" sz="2800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GB" sz="2800" i="1">
                                    <a:latin typeface="Cambria Math"/>
                                  </a:rPr>
                                  <m:t>2−</m:t>
                                </m:r>
                                <m:r>
                                  <a:rPr lang="en-GB" sz="2800" i="1">
                                    <a:latin typeface="Cambria Math"/>
                                  </a:rPr>
                                  <m:t>𝜆</m:t>
                                </m:r>
                              </m:e>
                            </m:d>
                            <m:r>
                              <a:rPr lang="fr-BE" sz="2800" i="1">
                                <a:latin typeface="Cambria Math"/>
                              </a:rPr>
                              <m:t>𝑛</m:t>
                            </m:r>
                          </m:den>
                        </m:f>
                      </m:e>
                    </m:rad>
                  </m:oMath>
                </a14:m>
                <a:r>
                  <a:rPr lang="en-GB" sz="2000" dirty="0" smtClean="0"/>
                  <a:t>         </a:t>
                </a:r>
                <a:r>
                  <a:rPr lang="en-GB" sz="1800" dirty="0" smtClean="0"/>
                  <a:t>for t large (t&gt;10) and </a:t>
                </a:r>
                <a:r>
                  <a:rPr lang="en-GB" sz="1800" dirty="0" err="1" smtClean="0"/>
                  <a:t>n</a:t>
                </a:r>
                <a:r>
                  <a:rPr lang="en-GB" sz="1800" baseline="-25000" dirty="0" err="1" smtClean="0"/>
                  <a:t>t</a:t>
                </a:r>
                <a:r>
                  <a:rPr lang="en-GB" sz="1800" dirty="0" smtClean="0"/>
                  <a:t> = n (constant)</a:t>
                </a:r>
                <a:endParaRPr lang="en-US" sz="2400" dirty="0"/>
              </a:p>
              <a:p>
                <a:pPr lvl="1"/>
                <a:endParaRPr lang="en-US" sz="1600" dirty="0" smtClean="0"/>
              </a:p>
              <a:p>
                <a:pPr lvl="1"/>
                <a:r>
                  <a:rPr lang="en-US" sz="1600" dirty="0" smtClean="0"/>
                  <a:t>For general case formula (t small, </a:t>
                </a:r>
                <a:r>
                  <a:rPr lang="en-US" sz="1600" dirty="0" err="1" smtClean="0"/>
                  <a:t>n</a:t>
                </a:r>
                <a:r>
                  <a:rPr lang="en-US" sz="1600" baseline="-25000" dirty="0" err="1" smtClean="0"/>
                  <a:t>t</a:t>
                </a:r>
                <a:r>
                  <a:rPr lang="en-US" sz="1600" dirty="0" smtClean="0"/>
                  <a:t> ) see Montgomery  (1996)</a:t>
                </a:r>
                <a:endParaRPr lang="en-US" sz="1600" dirty="0"/>
              </a:p>
              <a:p>
                <a:pPr lvl="1"/>
                <a:r>
                  <a:rPr lang="en-US" sz="1600" dirty="0" smtClean="0"/>
                  <a:t>Available </a:t>
                </a:r>
                <a:r>
                  <a:rPr lang="en-US" sz="1600" dirty="0"/>
                  <a:t>in </a:t>
                </a:r>
                <a:r>
                  <a:rPr lang="en-US" sz="1600" dirty="0" smtClean="0"/>
                  <a:t>popular statistical software</a:t>
                </a:r>
                <a:endParaRPr lang="en-US" sz="1600" dirty="0"/>
              </a:p>
              <a:p>
                <a:pPr lvl="1"/>
                <a:r>
                  <a:rPr lang="en-US" sz="1600" dirty="0"/>
                  <a:t>Need to provide estimates of M</a:t>
                </a:r>
                <a:r>
                  <a:rPr lang="en-US" sz="1600" baseline="-25000" dirty="0"/>
                  <a:t>0</a:t>
                </a:r>
                <a:r>
                  <a:rPr lang="en-US" sz="1600" dirty="0"/>
                  <a:t> and SD</a:t>
                </a:r>
                <a:r>
                  <a:rPr lang="en-US" sz="1600" baseline="-25000" dirty="0"/>
                  <a:t>0</a:t>
                </a:r>
                <a:r>
                  <a:rPr lang="en-US" sz="1600" dirty="0"/>
                  <a:t> </a:t>
                </a:r>
                <a:r>
                  <a:rPr lang="en-US" sz="1600" dirty="0" smtClean="0"/>
                  <a:t>(=</a:t>
                </a:r>
                <a:r>
                  <a:rPr lang="en-US" sz="1600" dirty="0"/>
                  <a:t>SD) to construct the bounds of EWMA </a:t>
                </a:r>
              </a:p>
              <a:p>
                <a:pPr marL="0" indent="0">
                  <a:buNone/>
                </a:pPr>
                <a:endParaRPr lang="en-US" sz="240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1024136"/>
                <a:ext cx="8301608" cy="2260848"/>
              </a:xfrm>
              <a:blipFill rotWithShape="1">
                <a:blip r:embed="rId3"/>
                <a:stretch>
                  <a:fillRect r="-5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07" y="3356992"/>
            <a:ext cx="4471055" cy="3356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5440" y="3356991"/>
            <a:ext cx="4471056" cy="3356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1511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en-US" sz="3600" dirty="0" smtClean="0">
                <a:solidFill>
                  <a:srgbClr val="FFFF00"/>
                </a:solidFill>
              </a:rPr>
              <a:t>Correlations: Assumptions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2168"/>
            <a:ext cx="8229600" cy="4997152"/>
          </a:xfrm>
        </p:spPr>
        <p:txBody>
          <a:bodyPr/>
          <a:lstStyle/>
          <a:p>
            <a:r>
              <a:rPr lang="en-US" sz="2400" dirty="0" smtClean="0"/>
              <a:t>In practice, the </a:t>
            </a:r>
            <a:r>
              <a:rPr lang="en-US" sz="2400" dirty="0" err="1" smtClean="0"/>
              <a:t>i.i.d</a:t>
            </a:r>
            <a:r>
              <a:rPr lang="en-US" sz="2400" dirty="0" smtClean="0"/>
              <a:t> assumption is unrealistic in two ways</a:t>
            </a:r>
          </a:p>
          <a:p>
            <a:pPr lvl="1"/>
            <a:r>
              <a:rPr lang="en-US" sz="2000" dirty="0" smtClean="0">
                <a:solidFill>
                  <a:srgbClr val="FFFF00"/>
                </a:solidFill>
              </a:rPr>
              <a:t>Within day </a:t>
            </a:r>
            <a:r>
              <a:rPr lang="en-US" sz="2000" dirty="0" smtClean="0"/>
              <a:t>correlation between assay runs (i.e. same raw materials)</a:t>
            </a:r>
          </a:p>
          <a:p>
            <a:pPr lvl="1"/>
            <a:r>
              <a:rPr lang="en-US" sz="2000" dirty="0" smtClean="0">
                <a:solidFill>
                  <a:srgbClr val="FFFF00"/>
                </a:solidFill>
              </a:rPr>
              <a:t>Across days </a:t>
            </a:r>
            <a:r>
              <a:rPr lang="en-US" sz="2000" dirty="0" smtClean="0"/>
              <a:t>correlation (i.e. same operators) 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/>
              <a:t>Correlation structure assumptions</a:t>
            </a:r>
          </a:p>
          <a:p>
            <a:pPr lvl="1"/>
            <a:r>
              <a:rPr lang="en-US" sz="2000" dirty="0" smtClean="0"/>
              <a:t>Within Day : CS structure for X</a:t>
            </a:r>
            <a:r>
              <a:rPr lang="en-US" sz="2000" baseline="-25000" dirty="0" smtClean="0"/>
              <a:t>t</a:t>
            </a:r>
            <a:r>
              <a:rPr lang="en-US" sz="2000" dirty="0" smtClean="0"/>
              <a:t>  </a:t>
            </a:r>
            <a:r>
              <a:rPr lang="en-US" sz="2000" dirty="0" smtClean="0">
                <a:sym typeface="Wingdings" pitchFamily="2" charset="2"/>
              </a:rPr>
              <a:t></a:t>
            </a:r>
            <a:r>
              <a:rPr lang="en-US" sz="2000" dirty="0" smtClean="0"/>
              <a:t> one parameter </a:t>
            </a:r>
            <a:r>
              <a:rPr lang="en-US" sz="2000" dirty="0" smtClean="0">
                <a:solidFill>
                  <a:srgbClr val="FFFF00"/>
                </a:solidFill>
                <a:sym typeface="Symbol"/>
              </a:rPr>
              <a:t></a:t>
            </a:r>
            <a:r>
              <a:rPr lang="en-US" sz="2000" dirty="0" smtClean="0"/>
              <a:t> </a:t>
            </a:r>
            <a:endParaRPr lang="en-US" sz="2400" dirty="0" smtClean="0"/>
          </a:p>
          <a:p>
            <a:pPr lvl="1"/>
            <a:r>
              <a:rPr lang="en-US" sz="2000" dirty="0"/>
              <a:t>Across Days: AR(1) for Y</a:t>
            </a:r>
            <a:r>
              <a:rPr lang="en-US" sz="2000" baseline="-25000" dirty="0"/>
              <a:t>t</a:t>
            </a:r>
            <a:r>
              <a:rPr lang="en-US" sz="2000" dirty="0"/>
              <a:t>             </a:t>
            </a:r>
            <a:r>
              <a:rPr lang="en-US" sz="2000" dirty="0" smtClean="0">
                <a:sym typeface="Wingdings" pitchFamily="2" charset="2"/>
              </a:rPr>
              <a:t>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dirty="0">
                <a:sym typeface="Symbol"/>
              </a:rPr>
              <a:t>one parameter </a:t>
            </a:r>
            <a:r>
              <a:rPr lang="en-US" sz="2000" dirty="0">
                <a:solidFill>
                  <a:srgbClr val="FFFF00"/>
                </a:solidFill>
                <a:sym typeface="Symbol"/>
              </a:rPr>
              <a:t></a:t>
            </a:r>
            <a:r>
              <a:rPr lang="en-US" sz="2000" dirty="0">
                <a:sym typeface="Symbol"/>
              </a:rPr>
              <a:t/>
            </a:r>
            <a:br>
              <a:rPr lang="en-US" sz="2000" dirty="0">
                <a:sym typeface="Symbol"/>
              </a:rPr>
            </a:br>
            <a:endParaRPr lang="en-US" sz="2000" dirty="0"/>
          </a:p>
          <a:p>
            <a:r>
              <a:rPr lang="en-US" sz="2400" dirty="0" smtClean="0"/>
              <a:t>Estimations from internal database screening</a:t>
            </a:r>
          </a:p>
          <a:p>
            <a:pPr lvl="1"/>
            <a:r>
              <a:rPr lang="en-US" sz="2400" dirty="0" smtClean="0">
                <a:sym typeface="Symbol"/>
              </a:rPr>
              <a:t> in (0.3 – 0.8)</a:t>
            </a:r>
          </a:p>
          <a:p>
            <a:pPr lvl="1"/>
            <a:r>
              <a:rPr lang="en-US" sz="2400" dirty="0" smtClean="0">
                <a:sym typeface="Symbol"/>
              </a:rPr>
              <a:t> in (0 – 0.25)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018590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FFFF00"/>
                </a:solidFill>
              </a:rPr>
              <a:t>Within-day Correlations : Bounds</a:t>
            </a:r>
            <a:endParaRPr lang="en-GB" sz="3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997152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2400" dirty="0">
                    <a:solidFill>
                      <a:srgbClr val="FFFF00"/>
                    </a:solidFill>
                  </a:rPr>
                  <a:t>EWMA </a:t>
                </a:r>
                <a:r>
                  <a:rPr lang="en-US" sz="2400" dirty="0" smtClean="0">
                    <a:solidFill>
                      <a:srgbClr val="FFFF00"/>
                    </a:solidFill>
                  </a:rPr>
                  <a:t>control limits </a:t>
                </a:r>
                <a:r>
                  <a:rPr lang="en-US" sz="2400" dirty="0" smtClean="0"/>
                  <a:t>of the average </a:t>
                </a:r>
                <a:r>
                  <a:rPr lang="en-US" sz="2400" dirty="0">
                    <a:sym typeface="Symbol"/>
                  </a:rPr>
                  <a:t>Y</a:t>
                </a:r>
                <a:r>
                  <a:rPr lang="en-US" sz="2400" baseline="-25000" dirty="0">
                    <a:sym typeface="Symbol"/>
                  </a:rPr>
                  <a:t>t </a:t>
                </a:r>
                <a:r>
                  <a:rPr lang="en-US" sz="2400" dirty="0" smtClean="0">
                    <a:solidFill>
                      <a:srgbClr val="FFFF00"/>
                    </a:solidFill>
                  </a:rPr>
                  <a:t>under CS (within-day): </a:t>
                </a:r>
              </a:p>
              <a:p>
                <a:pPr marL="0" indent="0">
                  <a:buNone/>
                </a:pPr>
                <a:endParaRPr lang="en-US" sz="24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800" i="1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GB" sz="2800">
                              <a:latin typeface="Cambria Math"/>
                            </a:rPr>
                            <m:t>SD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fr-BE" sz="2800" b="0" i="0" baseline="-25000" smtClean="0">
                              <a:latin typeface="Cambria Math"/>
                            </a:rPr>
                            <m:t>EWMA</m:t>
                          </m:r>
                        </m:sub>
                      </m:sSub>
                      <m:r>
                        <a:rPr lang="fr-BE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2800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sz="28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GB" sz="2800" i="1">
                                  <a:latin typeface="Cambria Math"/>
                                </a:rPr>
                                <m:t>𝑆𝐷</m:t>
                              </m:r>
                            </m:e>
                            <m:sub>
                              <m:r>
                                <a:rPr lang="en-GB" sz="2800" i="1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>
                            <a:rPr lang="en-GB" sz="2800" i="1">
                              <a:latin typeface="Cambria Math"/>
                            </a:rPr>
                            <m:t>𝑛</m:t>
                          </m:r>
                        </m:den>
                      </m:f>
                      <m:rad>
                        <m:radPr>
                          <m:degHide m:val="on"/>
                          <m:ctrlPr>
                            <a:rPr lang="en-GB" sz="280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GB" sz="28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sz="2800" i="1">
                                  <a:latin typeface="Cambria Math"/>
                                </a:rPr>
                                <m:t>𝜆</m:t>
                              </m:r>
                            </m:num>
                            <m:den>
                              <m:r>
                                <a:rPr lang="en-GB" sz="2800" i="1">
                                  <a:latin typeface="Cambria Math"/>
                                </a:rPr>
                                <m:t>2−</m:t>
                              </m:r>
                              <m:r>
                                <a:rPr lang="en-GB" sz="2800" i="1">
                                  <a:latin typeface="Cambria Math"/>
                                </a:rPr>
                                <m:t>𝜆</m:t>
                              </m:r>
                            </m:den>
                          </m:f>
                          <m:r>
                            <a:rPr lang="fr-BE" sz="2800" i="1">
                              <a:latin typeface="Cambria Math"/>
                            </a:rPr>
                            <m:t>(</m:t>
                          </m:r>
                          <m:r>
                            <a:rPr lang="en-GB" sz="2800" i="1">
                              <a:latin typeface="Cambria Math"/>
                            </a:rPr>
                            <m:t>𝑛</m:t>
                          </m:r>
                          <m:r>
                            <a:rPr lang="en-GB" sz="2800" i="1">
                              <a:latin typeface="Cambria Math"/>
                            </a:rPr>
                            <m:t>+</m:t>
                          </m:r>
                          <m:r>
                            <a:rPr lang="en-GB" sz="2800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𝜌</m:t>
                          </m:r>
                          <m:r>
                            <a:rPr lang="en-GB" sz="2800" i="1">
                              <a:latin typeface="Cambria Math"/>
                            </a:rPr>
                            <m:t> (</m:t>
                          </m:r>
                          <m:sSup>
                            <m:sSupPr>
                              <m:ctrlPr>
                                <a:rPr lang="fr-BE" sz="28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fr-BE" sz="2800" i="1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fr-BE" sz="28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fr-BE" sz="2800" i="1">
                              <a:latin typeface="Cambria Math"/>
                            </a:rPr>
                            <m:t>−</m:t>
                          </m:r>
                          <m:r>
                            <a:rPr lang="fr-BE" sz="2800" i="1">
                              <a:latin typeface="Cambria Math"/>
                            </a:rPr>
                            <m:t>𝑛</m:t>
                          </m:r>
                          <m:r>
                            <a:rPr lang="fr-BE" sz="2800" i="1">
                              <a:latin typeface="Cambria Math"/>
                            </a:rPr>
                            <m:t>))</m:t>
                          </m:r>
                        </m:e>
                      </m:rad>
                    </m:oMath>
                  </m:oMathPara>
                </a14:m>
                <a:endParaRPr lang="en-GB" sz="2800" dirty="0" smtClean="0"/>
              </a:p>
              <a:p>
                <a:pPr marL="0" indent="0">
                  <a:buNone/>
                </a:pPr>
                <a:r>
                  <a:rPr lang="fr-BE" sz="2800" dirty="0" smtClean="0"/>
                  <a:t>                                            </a:t>
                </a:r>
                <a:r>
                  <a:rPr lang="fr-BE" sz="1800" dirty="0" err="1" smtClean="0"/>
                  <a:t>with</a:t>
                </a:r>
                <a:r>
                  <a:rPr lang="fr-BE" sz="1800" dirty="0" smtClean="0"/>
                  <a:t> </a:t>
                </a:r>
                <a:r>
                  <a:rPr lang="fr-BE" sz="1800" dirty="0" smtClean="0"/>
                  <a:t>constant </a:t>
                </a:r>
                <a:r>
                  <a:rPr lang="en-US" sz="1800" dirty="0" smtClean="0"/>
                  <a:t>n </a:t>
                </a:r>
                <a:r>
                  <a:rPr lang="en-US" sz="1800" dirty="0"/>
                  <a:t>observations </a:t>
                </a:r>
                <a:r>
                  <a:rPr lang="en-US" sz="1800" dirty="0" smtClean="0"/>
                  <a:t>per </a:t>
                </a:r>
                <a:r>
                  <a:rPr lang="en-US" sz="1800" dirty="0" smtClean="0"/>
                  <a:t>day and </a:t>
                </a:r>
                <a:r>
                  <a:rPr lang="en-US" sz="1800" dirty="0"/>
                  <a:t>t large </a:t>
                </a:r>
                <a:r>
                  <a:rPr lang="en-US" sz="1800" dirty="0" smtClean="0"/>
                  <a:t/>
                </a:r>
                <a:br>
                  <a:rPr lang="en-US" sz="1800" dirty="0" smtClean="0"/>
                </a:br>
                <a:endParaRPr lang="fr-BE" sz="2400" dirty="0"/>
              </a:p>
              <a:p>
                <a:r>
                  <a:rPr lang="en-US" sz="2400" dirty="0" smtClean="0"/>
                  <a:t>Need an estimate of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/>
                      </a:rPr>
                      <m:t>𝜌</m:t>
                    </m:r>
                  </m:oMath>
                </a14:m>
                <a:r>
                  <a:rPr lang="en-GB" sz="2400" dirty="0" smtClean="0"/>
                  <a:t> (= within-day autocorrelation)</a:t>
                </a:r>
              </a:p>
              <a:p>
                <a:r>
                  <a:rPr lang="en-US" sz="2400" dirty="0" smtClean="0"/>
                  <a:t>In practice, </a:t>
                </a:r>
                <a:r>
                  <a:rPr lang="en-US" sz="2400" dirty="0"/>
                  <a:t>h</a:t>
                </a:r>
                <a:r>
                  <a:rPr lang="en-US" sz="2400" dirty="0" smtClean="0"/>
                  <a:t>ardly estimable for each assay (&gt; 300 assays!)</a:t>
                </a:r>
                <a:r>
                  <a:rPr lang="fr-BE" sz="2400" dirty="0" smtClean="0"/>
                  <a:t/>
                </a:r>
                <a:br>
                  <a:rPr lang="fr-BE" sz="2400" dirty="0" smtClean="0"/>
                </a:br>
                <a:r>
                  <a:rPr lang="fr-BE" sz="2400" dirty="0" smtClean="0"/>
                  <a:t/>
                </a:r>
                <a:br>
                  <a:rPr lang="fr-BE" sz="2400" dirty="0" smtClean="0"/>
                </a:br>
                <a:r>
                  <a:rPr lang="fr-BE" sz="2400" dirty="0" smtClean="0"/>
                  <a:t>	</a:t>
                </a:r>
                <a:r>
                  <a:rPr lang="fr-BE" sz="2400" i="1" dirty="0" smtClean="0">
                    <a:solidFill>
                      <a:srgbClr val="FFFF00"/>
                    </a:solidFill>
                    <a:sym typeface="Wingdings" pitchFamily="2" charset="2"/>
                  </a:rPr>
                  <a:t> </a:t>
                </a:r>
                <a:r>
                  <a:rPr lang="en-US" sz="2400" i="1" dirty="0" smtClean="0">
                    <a:solidFill>
                      <a:srgbClr val="FFFF00"/>
                    </a:solidFill>
                    <a:sym typeface="Wingdings" pitchFamily="2" charset="2"/>
                  </a:rPr>
                  <a:t>Can </a:t>
                </a:r>
                <a:r>
                  <a:rPr lang="en-US" sz="2400" i="1" dirty="0" smtClean="0">
                    <a:solidFill>
                      <a:srgbClr val="FFFF00"/>
                    </a:solidFill>
                  </a:rPr>
                  <a:t>standard parameter settings be used?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997152"/>
              </a:xfrm>
              <a:blipFill rotWithShape="1">
                <a:blip r:embed="rId3"/>
                <a:stretch>
                  <a:fillRect l="-1111" t="-977" r="-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87325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</a:rPr>
              <a:t>Within-day Correlations : </a:t>
            </a:r>
            <a:r>
              <a:rPr lang="en-US" sz="3600" dirty="0" smtClean="0">
                <a:solidFill>
                  <a:srgbClr val="FFFF00"/>
                </a:solidFill>
              </a:rPr>
              <a:t>False Alarms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052736"/>
            <a:ext cx="7182103" cy="504056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dirty="0" smtClean="0"/>
              <a:t>Simulations assuming no shift in mean</a:t>
            </a:r>
            <a:endParaRPr lang="en-US" sz="2400" dirty="0" smtClean="0">
              <a:sym typeface="Symbol"/>
            </a:endParaRPr>
          </a:p>
          <a:p>
            <a:pPr marL="0" indent="0">
              <a:buNone/>
            </a:pPr>
            <a:r>
              <a:rPr lang="en-US" sz="2400" dirty="0" smtClean="0">
                <a:sym typeface="Symbol"/>
              </a:rPr>
              <a:t/>
            </a:r>
            <a:br>
              <a:rPr lang="en-US" sz="2400" dirty="0" smtClean="0">
                <a:sym typeface="Symbol"/>
              </a:rPr>
            </a:br>
            <a:r>
              <a:rPr lang="en-US" sz="2400" dirty="0" smtClean="0">
                <a:sym typeface="Wingdings" pitchFamily="2" charset="2"/>
              </a:rPr>
              <a:t>   </a:t>
            </a:r>
            <a:endParaRPr lang="en-US" sz="2800" dirty="0"/>
          </a:p>
          <a:p>
            <a:endParaRPr lang="en-US" sz="28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683568" y="1700808"/>
            <a:ext cx="30243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Bounds </a:t>
            </a:r>
            <a:r>
              <a:rPr lang="en-US" dirty="0">
                <a:solidFill>
                  <a:srgbClr val="FFFF00"/>
                </a:solidFill>
              </a:rPr>
              <a:t>with </a:t>
            </a:r>
            <a:r>
              <a:rPr lang="en-US" dirty="0">
                <a:solidFill>
                  <a:srgbClr val="FFFF00"/>
                </a:solidFill>
                <a:sym typeface="Symbol"/>
              </a:rPr>
              <a:t> = 0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/>
              <a:t>(</a:t>
            </a:r>
            <a:r>
              <a:rPr lang="en-US" dirty="0"/>
              <a:t>reality </a:t>
            </a:r>
            <a:r>
              <a:rPr lang="en-US" dirty="0" smtClean="0"/>
              <a:t>CS </a:t>
            </a:r>
            <a:r>
              <a:rPr lang="en-US" dirty="0" smtClean="0">
                <a:sym typeface="Symbol"/>
              </a:rPr>
              <a:t> </a:t>
            </a:r>
            <a:r>
              <a:rPr lang="en-US" dirty="0">
                <a:sym typeface="Symbol"/>
              </a:rPr>
              <a:t>= 0, 0.1, 0.2, 0.5)</a:t>
            </a:r>
            <a:r>
              <a:rPr lang="en-US" dirty="0"/>
              <a:t> 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5220072" y="1702549"/>
            <a:ext cx="36724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Bounds </a:t>
            </a:r>
            <a:r>
              <a:rPr lang="en-US" dirty="0">
                <a:solidFill>
                  <a:srgbClr val="FFFF00"/>
                </a:solidFill>
              </a:rPr>
              <a:t>with </a:t>
            </a:r>
            <a:r>
              <a:rPr lang="en-US" dirty="0">
                <a:solidFill>
                  <a:srgbClr val="FFFF00"/>
                </a:solidFill>
                <a:sym typeface="Symbol"/>
              </a:rPr>
              <a:t> = </a:t>
            </a:r>
            <a:r>
              <a:rPr lang="en-US" dirty="0" smtClean="0">
                <a:solidFill>
                  <a:srgbClr val="FFFF00"/>
                </a:solidFill>
                <a:sym typeface="Symbol"/>
              </a:rPr>
              <a:t>0.5 </a:t>
            </a:r>
            <a:r>
              <a:rPr lang="en-US" dirty="0">
                <a:solidFill>
                  <a:srgbClr val="FFFF00"/>
                </a:solidFill>
                <a:sym typeface="Symbol"/>
              </a:rPr>
              <a:t>or  = 1</a:t>
            </a:r>
            <a:r>
              <a:rPr lang="en-US" dirty="0" smtClean="0">
                <a:solidFill>
                  <a:srgbClr val="FFFF00"/>
                </a:solidFill>
                <a:sym typeface="Symbol"/>
              </a:rPr>
              <a:t> </a:t>
            </a:r>
            <a:endParaRPr lang="en-US" dirty="0">
              <a:solidFill>
                <a:srgbClr val="FFFF00"/>
              </a:solidFill>
              <a:sym typeface="Symbol"/>
            </a:endParaRPr>
          </a:p>
          <a:p>
            <a:pPr marL="0" indent="0">
              <a:buNone/>
            </a:pPr>
            <a:r>
              <a:rPr lang="en-US" dirty="0" smtClean="0"/>
              <a:t>(reality CS </a:t>
            </a:r>
            <a:r>
              <a:rPr lang="en-US" dirty="0" smtClean="0">
                <a:sym typeface="Symbol"/>
              </a:rPr>
              <a:t> </a:t>
            </a:r>
            <a:r>
              <a:rPr lang="en-US" dirty="0">
                <a:sym typeface="Symbol"/>
              </a:rPr>
              <a:t>= 0.5)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7504" y="5877272"/>
            <a:ext cx="4680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à"/>
            </a:pPr>
            <a:r>
              <a:rPr lang="en-US" sz="2000" dirty="0" smtClean="0">
                <a:sym typeface="Wingdings" pitchFamily="2" charset="2"/>
              </a:rPr>
              <a:t>Ignoring </a:t>
            </a:r>
            <a:r>
              <a:rPr lang="en-US" sz="2000" dirty="0" smtClean="0">
                <a:sym typeface="Wingdings" pitchFamily="2" charset="2"/>
              </a:rPr>
              <a:t>the correlation structure (</a:t>
            </a:r>
            <a:r>
              <a:rPr lang="en-US" sz="2000" dirty="0" smtClean="0">
                <a:sym typeface="Symbol"/>
              </a:rPr>
              <a:t>=0) strongly </a:t>
            </a:r>
            <a:r>
              <a:rPr lang="en-US" sz="2000" dirty="0" smtClean="0">
                <a:sym typeface="Symbol"/>
              </a:rPr>
              <a:t>increases false alert </a:t>
            </a:r>
            <a:r>
              <a:rPr lang="en-US" sz="2000" dirty="0" smtClean="0">
                <a:sym typeface="Symbol"/>
              </a:rPr>
              <a:t>rates</a:t>
            </a:r>
            <a:endParaRPr lang="en-US" sz="2000" dirty="0" smtClean="0">
              <a:sym typeface="Wingdings" pitchFamily="2" charset="2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5769" y="2453545"/>
            <a:ext cx="4382146" cy="3290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453545"/>
            <a:ext cx="4362510" cy="3275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Arrow Connector 8"/>
          <p:cNvCxnSpPr/>
          <p:nvPr/>
        </p:nvCxnSpPr>
        <p:spPr>
          <a:xfrm flipH="1" flipV="1">
            <a:off x="2987824" y="3068960"/>
            <a:ext cx="360040" cy="1800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275856" y="4102201"/>
            <a:ext cx="12348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sym typeface="Symbol"/>
              </a:rPr>
              <a:t> increases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96544" y="5877272"/>
            <a:ext cx="411137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ym typeface="Wingdings" pitchFamily="2" charset="2"/>
              </a:rPr>
              <a:t> Assuming maximal correlation (</a:t>
            </a:r>
            <a:r>
              <a:rPr lang="en-US" dirty="0">
                <a:sym typeface="Symbol"/>
              </a:rPr>
              <a:t> = 1) decreases false alert rates.. </a:t>
            </a:r>
            <a:r>
              <a:rPr lang="en-US" dirty="0">
                <a:solidFill>
                  <a:srgbClr val="FFFF00"/>
                </a:solidFill>
                <a:sym typeface="Symbol"/>
              </a:rPr>
              <a:t>(but Power??)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846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1635</Words>
  <Application>Microsoft Office PowerPoint</Application>
  <PresentationFormat>On-screen Show (4:3)</PresentationFormat>
  <Paragraphs>221</Paragraphs>
  <Slides>20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Control Chart to Monitor  Quantitative Assay Consistency Based on Autocorrelated Measures </vt:lpstr>
      <vt:lpstr>Outline</vt:lpstr>
      <vt:lpstr>Introduction</vt:lpstr>
      <vt:lpstr>Objectives</vt:lpstr>
      <vt:lpstr>EWMA Control Chart </vt:lpstr>
      <vt:lpstr>EWMA Control Chart When i.i.d.</vt:lpstr>
      <vt:lpstr>Correlations: Assumptions</vt:lpstr>
      <vt:lpstr>Within-day Correlations : Bounds</vt:lpstr>
      <vt:lpstr>Within-day Correlations : False Alarms</vt:lpstr>
      <vt:lpstr>Within-day Correlations : Power</vt:lpstr>
      <vt:lpstr>Auto-Correlation Across Days</vt:lpstr>
      <vt:lpstr>Auto-Correlation Across Days: False alerts</vt:lpstr>
      <vt:lpstr>Auto-Correlation Across Days: Power</vt:lpstr>
      <vt:lpstr>Auto-Correlations Within and Across Days</vt:lpstr>
      <vt:lpstr>Back to the example</vt:lpstr>
      <vt:lpstr>Summary</vt:lpstr>
      <vt:lpstr>Take-home message (1/2)</vt:lpstr>
      <vt:lpstr>Take-home message (2/2)</vt:lpstr>
      <vt:lpstr>Discussion</vt:lpstr>
      <vt:lpstr>References</vt:lpstr>
    </vt:vector>
  </TitlesOfParts>
  <Company>GlaxoSmithKline Biologicals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 de la variabilité analytique sur l’évolution de la cinétique de la réponse immunitaire après vaccination </dc:title>
  <dc:creator>wpd52740</dc:creator>
  <cp:lastModifiedBy>gd120091</cp:lastModifiedBy>
  <cp:revision>1002</cp:revision>
  <cp:lastPrinted>2014-10-08T08:25:04Z</cp:lastPrinted>
  <dcterms:created xsi:type="dcterms:W3CDTF">2010-12-15T05:18:56Z</dcterms:created>
  <dcterms:modified xsi:type="dcterms:W3CDTF">2014-10-08T08:50:32Z</dcterms:modified>
</cp:coreProperties>
</file>